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301" r:id="rId42"/>
  </p:sldIdLst>
  <p:sldSz cx="18288000" cy="10287000"/>
  <p:notesSz cx="6858000" cy="9144000"/>
  <p:embeddedFontLst>
    <p:embeddedFont>
      <p:font typeface="Gill Sans MT" panose="020B0502020104020203" pitchFamily="34" charset="0"/>
      <p:regular r:id="rId44"/>
      <p:bold r:id="rId45"/>
      <p:italic r:id="rId46"/>
      <p:boldItalic r:id="rId47"/>
    </p:embeddedFont>
    <p:embeddedFont>
      <p:font typeface="TT Smalls" panose="02000503020000020003" pitchFamily="2" charset="0"/>
      <p:regular r:id="rId48"/>
    </p:embeddedFont>
    <p:embeddedFont>
      <p:font typeface="TT Smalls Bold" panose="02000803040000020003" pitchFamily="2" charset="0"/>
      <p:regular r:id="rId49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46" autoAdjust="0"/>
    <p:restoredTop sz="94560" autoAdjust="0"/>
  </p:normalViewPr>
  <p:slideViewPr>
    <p:cSldViewPr>
      <p:cViewPr varScale="1">
        <p:scale>
          <a:sx n="140" d="100"/>
          <a:sy n="140" d="100"/>
        </p:scale>
        <p:origin x="1224" y="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22.01.2024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8.png"/><Relationship Id="rId7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etf.cuni.cz/ETFN-614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etf.cuni.cz/ETFN-614.htm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hyperlink" Target="http://www.cuni.cz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jm%C3%A9no@cuni.cz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873155"/>
            <a:ext cx="18275872" cy="7412943"/>
          </a:xfrm>
          <a:custGeom>
            <a:avLst/>
            <a:gdLst/>
            <a:ahLst/>
            <a:cxnLst/>
            <a:rect l="l" t="t" r="r" b="b"/>
            <a:pathLst>
              <a:path w="18275872" h="7412943">
                <a:moveTo>
                  <a:pt x="0" y="0"/>
                </a:moveTo>
                <a:lnTo>
                  <a:pt x="18275872" y="0"/>
                </a:lnTo>
                <a:lnTo>
                  <a:pt x="18275872" y="7412943"/>
                </a:lnTo>
                <a:lnTo>
                  <a:pt x="0" y="74129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211" t="-43592" r="-210" b="-2094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0" y="2873155"/>
            <a:ext cx="18275872" cy="7407822"/>
          </a:xfrm>
          <a:custGeom>
            <a:avLst/>
            <a:gdLst/>
            <a:ahLst/>
            <a:cxnLst/>
            <a:rect l="l" t="t" r="r" b="b"/>
            <a:pathLst>
              <a:path w="18275872" h="7407822">
                <a:moveTo>
                  <a:pt x="0" y="0"/>
                </a:moveTo>
                <a:lnTo>
                  <a:pt x="18275872" y="0"/>
                </a:lnTo>
                <a:lnTo>
                  <a:pt x="18275872" y="7407822"/>
                </a:lnTo>
                <a:lnTo>
                  <a:pt x="0" y="7407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496" b="-52424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4760" y="2861820"/>
            <a:ext cx="18280351" cy="7419157"/>
            <a:chOff x="0" y="0"/>
            <a:chExt cx="24373801" cy="98922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73460" cy="9891776"/>
            </a:xfrm>
            <a:custGeom>
              <a:avLst/>
              <a:gdLst/>
              <a:ahLst/>
              <a:cxnLst/>
              <a:rect l="l" t="t" r="r" b="b"/>
              <a:pathLst>
                <a:path w="24373460" h="9891776">
                  <a:moveTo>
                    <a:pt x="24373460" y="0"/>
                  </a:moveTo>
                  <a:lnTo>
                    <a:pt x="0" y="0"/>
                  </a:lnTo>
                  <a:lnTo>
                    <a:pt x="0" y="9891776"/>
                  </a:lnTo>
                  <a:lnTo>
                    <a:pt x="24373460" y="9891776"/>
                  </a:lnTo>
                  <a:lnTo>
                    <a:pt x="24373460" y="0"/>
                  </a:lnTo>
                  <a:close/>
                </a:path>
              </a:pathLst>
            </a:custGeom>
            <a:solidFill>
              <a:srgbClr val="000000">
                <a:alpha val="50980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Freeform 6"/>
          <p:cNvSpPr/>
          <p:nvPr/>
        </p:nvSpPr>
        <p:spPr>
          <a:xfrm>
            <a:off x="1086938" y="4029671"/>
            <a:ext cx="1129657" cy="3012083"/>
          </a:xfrm>
          <a:custGeom>
            <a:avLst/>
            <a:gdLst/>
            <a:ahLst/>
            <a:cxnLst/>
            <a:rect l="l" t="t" r="r" b="b"/>
            <a:pathLst>
              <a:path w="1129657" h="3012083">
                <a:moveTo>
                  <a:pt x="0" y="0"/>
                </a:moveTo>
                <a:lnTo>
                  <a:pt x="1129657" y="0"/>
                </a:lnTo>
                <a:lnTo>
                  <a:pt x="1129657" y="3012083"/>
                </a:lnTo>
                <a:lnTo>
                  <a:pt x="0" y="30120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1" b="-31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15456633" y="7424002"/>
            <a:ext cx="1885674" cy="2861719"/>
            <a:chOff x="0" y="0"/>
            <a:chExt cx="2514232" cy="38156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14219" cy="3815080"/>
            </a:xfrm>
            <a:custGeom>
              <a:avLst/>
              <a:gdLst/>
              <a:ahLst/>
              <a:cxnLst/>
              <a:rect l="l" t="t" r="r" b="b"/>
              <a:pathLst>
                <a:path w="2514219" h="3815080">
                  <a:moveTo>
                    <a:pt x="2514219" y="0"/>
                  </a:moveTo>
                  <a:lnTo>
                    <a:pt x="0" y="0"/>
                  </a:lnTo>
                  <a:lnTo>
                    <a:pt x="0" y="3815080"/>
                  </a:lnTo>
                  <a:lnTo>
                    <a:pt x="2514219" y="3815080"/>
                  </a:lnTo>
                  <a:lnTo>
                    <a:pt x="2514219" y="0"/>
                  </a:lnTo>
                  <a:close/>
                </a:path>
              </a:pathLst>
            </a:custGeom>
            <a:solidFill>
              <a:srgbClr val="D22D40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Freeform 9"/>
          <p:cNvSpPr/>
          <p:nvPr/>
        </p:nvSpPr>
        <p:spPr>
          <a:xfrm>
            <a:off x="15643103" y="8009191"/>
            <a:ext cx="986441" cy="475894"/>
          </a:xfrm>
          <a:custGeom>
            <a:avLst/>
            <a:gdLst/>
            <a:ahLst/>
            <a:cxnLst/>
            <a:rect l="l" t="t" r="r" b="b"/>
            <a:pathLst>
              <a:path w="986441" h="475894">
                <a:moveTo>
                  <a:pt x="0" y="0"/>
                </a:moveTo>
                <a:lnTo>
                  <a:pt x="986441" y="0"/>
                </a:lnTo>
                <a:lnTo>
                  <a:pt x="986441" y="475894"/>
                </a:lnTo>
                <a:lnTo>
                  <a:pt x="0" y="475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Freeform 10"/>
          <p:cNvSpPr/>
          <p:nvPr/>
        </p:nvSpPr>
        <p:spPr>
          <a:xfrm>
            <a:off x="16636889" y="8009184"/>
            <a:ext cx="332420" cy="200487"/>
          </a:xfrm>
          <a:custGeom>
            <a:avLst/>
            <a:gdLst/>
            <a:ahLst/>
            <a:cxnLst/>
            <a:rect l="l" t="t" r="r" b="b"/>
            <a:pathLst>
              <a:path w="332420" h="200487">
                <a:moveTo>
                  <a:pt x="0" y="0"/>
                </a:moveTo>
                <a:lnTo>
                  <a:pt x="332420" y="0"/>
                </a:lnTo>
                <a:lnTo>
                  <a:pt x="332420" y="200487"/>
                </a:lnTo>
                <a:lnTo>
                  <a:pt x="0" y="2004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77" r="-477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>
          <a:xfrm>
            <a:off x="15562674" y="7610491"/>
            <a:ext cx="655510" cy="599488"/>
          </a:xfrm>
          <a:custGeom>
            <a:avLst/>
            <a:gdLst/>
            <a:ahLst/>
            <a:cxnLst/>
            <a:rect l="l" t="t" r="r" b="b"/>
            <a:pathLst>
              <a:path w="655510" h="599488">
                <a:moveTo>
                  <a:pt x="0" y="0"/>
                </a:moveTo>
                <a:lnTo>
                  <a:pt x="655510" y="0"/>
                </a:lnTo>
                <a:lnTo>
                  <a:pt x="655510" y="599488"/>
                </a:lnTo>
                <a:lnTo>
                  <a:pt x="0" y="5994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2" name="Freeform 12" descr="Obsah obrázku text, Písmo, kruh, logo  Popis byl vytvořen automaticky"/>
          <p:cNvSpPr/>
          <p:nvPr/>
        </p:nvSpPr>
        <p:spPr>
          <a:xfrm>
            <a:off x="1254603" y="750256"/>
            <a:ext cx="3565426" cy="1393259"/>
          </a:xfrm>
          <a:custGeom>
            <a:avLst/>
            <a:gdLst/>
            <a:ahLst/>
            <a:cxnLst/>
            <a:rect l="l" t="t" r="r" b="b"/>
            <a:pathLst>
              <a:path w="3565426" h="1393259">
                <a:moveTo>
                  <a:pt x="0" y="0"/>
                </a:moveTo>
                <a:lnTo>
                  <a:pt x="3565426" y="0"/>
                </a:lnTo>
                <a:lnTo>
                  <a:pt x="3565426" y="1393259"/>
                </a:lnTo>
                <a:lnTo>
                  <a:pt x="0" y="13932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7" r="-67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3" name="TextBox 13"/>
          <p:cNvSpPr txBox="1"/>
          <p:nvPr/>
        </p:nvSpPr>
        <p:spPr>
          <a:xfrm>
            <a:off x="2527781" y="4708182"/>
            <a:ext cx="11264766" cy="248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40"/>
              </a:lnSpc>
            </a:pPr>
            <a:r>
              <a:rPr lang="en-US" sz="9004" spc="255">
                <a:solidFill>
                  <a:srgbClr val="FFFFFF"/>
                </a:solidFill>
                <a:latin typeface="Gill Sans MT" panose="020B0502020104020203" pitchFamily="34" charset="0"/>
              </a:rPr>
              <a:t>Sociální </a:t>
            </a:r>
          </a:p>
          <a:p>
            <a:pPr algn="l">
              <a:lnSpc>
                <a:spcPts val="9740"/>
              </a:lnSpc>
            </a:pPr>
            <a:r>
              <a:rPr lang="en-US" sz="9004" spc="255">
                <a:solidFill>
                  <a:srgbClr val="FFFFFF"/>
                </a:solidFill>
                <a:latin typeface="Gill Sans MT" panose="020B0502020104020203" pitchFamily="34" charset="0"/>
              </a:rPr>
              <a:t>a pastorační práce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619221" y="3888105"/>
            <a:ext cx="6693867" cy="548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4"/>
              </a:lnSpc>
            </a:pPr>
            <a:r>
              <a:rPr lang="en-US" sz="3729" spc="86" dirty="0" err="1">
                <a:solidFill>
                  <a:srgbClr val="FFFFFF"/>
                </a:solidFill>
                <a:latin typeface="Gill Sans MT" panose="020B0502020104020203" pitchFamily="34" charset="0"/>
              </a:rPr>
              <a:t>Bakalářský</a:t>
            </a:r>
            <a:r>
              <a:rPr lang="en-US" sz="3729" spc="86" dirty="0">
                <a:solidFill>
                  <a:srgbClr val="FFFFFF"/>
                </a:solidFill>
                <a:latin typeface="Gill Sans MT" panose="020B0502020104020203" pitchFamily="34" charset="0"/>
              </a:rPr>
              <a:t> program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669370" y="1679940"/>
            <a:ext cx="15520973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193" dirty="0" err="1">
                <a:solidFill>
                  <a:srgbClr val="003657"/>
                </a:solidFill>
                <a:latin typeface="Gill Sans MT" panose="020B0502020104020203" pitchFamily="34" charset="0"/>
              </a:rPr>
              <a:t>Jde</a:t>
            </a:r>
            <a:r>
              <a:rPr lang="en-US" sz="6000" b="1" spc="193" dirty="0">
                <a:solidFill>
                  <a:srgbClr val="003657"/>
                </a:solidFill>
                <a:latin typeface="Gill Sans MT" panose="020B0502020104020203" pitchFamily="34" charset="0"/>
              </a:rPr>
              <a:t> o </a:t>
            </a:r>
            <a:r>
              <a:rPr lang="en-US" sz="6000" b="1" spc="193" dirty="0" err="1">
                <a:solidFill>
                  <a:srgbClr val="003657"/>
                </a:solidFill>
                <a:latin typeface="Gill Sans MT" panose="020B0502020104020203" pitchFamily="34" charset="0"/>
              </a:rPr>
              <a:t>zajímavou</a:t>
            </a:r>
            <a:r>
              <a:rPr lang="en-US" sz="6000" b="1" spc="193" dirty="0">
                <a:solidFill>
                  <a:srgbClr val="003657"/>
                </a:solidFill>
                <a:latin typeface="Gill Sans MT" panose="020B0502020104020203" pitchFamily="34" charset="0"/>
              </a:rPr>
              <a:t> a </a:t>
            </a:r>
            <a:r>
              <a:rPr lang="en-US" sz="6000" b="1" spc="193" dirty="0" err="1">
                <a:solidFill>
                  <a:srgbClr val="003657"/>
                </a:solidFill>
                <a:latin typeface="Gill Sans MT" panose="020B0502020104020203" pitchFamily="34" charset="0"/>
              </a:rPr>
              <a:t>rozmanitou</a:t>
            </a:r>
            <a:r>
              <a:rPr lang="en-US" sz="6000" b="1" spc="193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6000" b="1" spc="193" dirty="0" err="1">
                <a:solidFill>
                  <a:srgbClr val="003657"/>
                </a:solidFill>
                <a:latin typeface="Gill Sans MT" panose="020B0502020104020203" pitchFamily="34" charset="0"/>
              </a:rPr>
              <a:t>práci</a:t>
            </a:r>
            <a:r>
              <a:rPr lang="en-US" sz="6000" b="1" spc="193" dirty="0">
                <a:solidFill>
                  <a:srgbClr val="003657"/>
                </a:solidFill>
                <a:latin typeface="Gill Sans MT" panose="020B0502020104020203" pitchFamily="34" charset="0"/>
              </a:rPr>
              <a:t> s </a:t>
            </a:r>
            <a:r>
              <a:rPr lang="en-US" sz="6000" b="1" spc="193" dirty="0" err="1">
                <a:solidFill>
                  <a:srgbClr val="003657"/>
                </a:solidFill>
                <a:latin typeface="Gill Sans MT" panose="020B0502020104020203" pitchFamily="34" charset="0"/>
              </a:rPr>
              <a:t>lidmi</a:t>
            </a:r>
            <a:r>
              <a:rPr lang="en-US" sz="6000" b="1" spc="193" dirty="0">
                <a:solidFill>
                  <a:srgbClr val="003657"/>
                </a:solidFill>
                <a:latin typeface="Gill Sans MT" panose="020B0502020104020203" pitchFamily="34" charset="0"/>
              </a:rPr>
              <a:t> z </a:t>
            </a:r>
            <a:r>
              <a:rPr lang="en-US" sz="6000" b="1" spc="193" dirty="0" err="1">
                <a:solidFill>
                  <a:srgbClr val="003657"/>
                </a:solidFill>
                <a:latin typeface="Gill Sans MT" panose="020B0502020104020203" pitchFamily="34" charset="0"/>
              </a:rPr>
              <a:t>různých</a:t>
            </a:r>
            <a:r>
              <a:rPr lang="en-US" sz="6000" b="1" spc="193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6000" b="1" spc="193" dirty="0" err="1">
                <a:solidFill>
                  <a:srgbClr val="003657"/>
                </a:solidFill>
                <a:latin typeface="Gill Sans MT" panose="020B0502020104020203" pitchFamily="34" charset="0"/>
              </a:rPr>
              <a:t>cílových</a:t>
            </a:r>
            <a:r>
              <a:rPr lang="en-US" sz="6000" b="1" spc="193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6000" b="1" spc="193" dirty="0" err="1">
                <a:solidFill>
                  <a:srgbClr val="003657"/>
                </a:solidFill>
                <a:latin typeface="Gill Sans MT" panose="020B0502020104020203" pitchFamily="34" charset="0"/>
              </a:rPr>
              <a:t>skupin</a:t>
            </a:r>
            <a:r>
              <a:rPr lang="en-US" sz="6000" b="1" spc="193" dirty="0">
                <a:solidFill>
                  <a:srgbClr val="003657"/>
                </a:solidFill>
                <a:latin typeface="Gill Sans MT" panose="020B0502020104020203" pitchFamily="34" charset="0"/>
              </a:rPr>
              <a:t>...</a:t>
            </a:r>
          </a:p>
        </p:txBody>
      </p:sp>
      <p:sp>
        <p:nvSpPr>
          <p:cNvPr id="4" name="Freeform 4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 descr="A group of people jumping in a tunnel  Description automatically generated"/>
          <p:cNvSpPr/>
          <p:nvPr/>
        </p:nvSpPr>
        <p:spPr>
          <a:xfrm>
            <a:off x="0" y="7848619"/>
            <a:ext cx="4010073" cy="2588681"/>
          </a:xfrm>
          <a:custGeom>
            <a:avLst/>
            <a:gdLst/>
            <a:ahLst/>
            <a:cxnLst/>
            <a:rect l="l" t="t" r="r" b="b"/>
            <a:pathLst>
              <a:path w="4010073" h="2588681">
                <a:moveTo>
                  <a:pt x="0" y="0"/>
                </a:moveTo>
                <a:lnTo>
                  <a:pt x="4010073" y="0"/>
                </a:lnTo>
                <a:lnTo>
                  <a:pt x="4010073" y="2588681"/>
                </a:lnTo>
                <a:lnTo>
                  <a:pt x="0" y="25886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43" r="-37" b="-11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 descr="A couple of people lying on the ground  Description automatically generated"/>
          <p:cNvSpPr/>
          <p:nvPr/>
        </p:nvSpPr>
        <p:spPr>
          <a:xfrm>
            <a:off x="4010073" y="7849669"/>
            <a:ext cx="3884539" cy="2588681"/>
          </a:xfrm>
          <a:custGeom>
            <a:avLst/>
            <a:gdLst/>
            <a:ahLst/>
            <a:cxnLst/>
            <a:rect l="l" t="t" r="r" b="b"/>
            <a:pathLst>
              <a:path w="3884539" h="2588681">
                <a:moveTo>
                  <a:pt x="0" y="0"/>
                </a:moveTo>
                <a:lnTo>
                  <a:pt x="3884540" y="0"/>
                </a:lnTo>
                <a:lnTo>
                  <a:pt x="3884540" y="2588681"/>
                </a:lnTo>
                <a:lnTo>
                  <a:pt x="0" y="2588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5" r="-1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7894613" y="7849669"/>
            <a:ext cx="3885450" cy="2588681"/>
          </a:xfrm>
          <a:custGeom>
            <a:avLst/>
            <a:gdLst/>
            <a:ahLst/>
            <a:cxnLst/>
            <a:rect l="l" t="t" r="r" b="b"/>
            <a:pathLst>
              <a:path w="3885450" h="2588681">
                <a:moveTo>
                  <a:pt x="0" y="0"/>
                </a:moveTo>
                <a:lnTo>
                  <a:pt x="3885450" y="0"/>
                </a:lnTo>
                <a:lnTo>
                  <a:pt x="3885450" y="2588681"/>
                </a:lnTo>
                <a:lnTo>
                  <a:pt x="0" y="25886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Freeform 8"/>
          <p:cNvSpPr/>
          <p:nvPr/>
        </p:nvSpPr>
        <p:spPr>
          <a:xfrm>
            <a:off x="11780063" y="7848619"/>
            <a:ext cx="3672589" cy="2589731"/>
          </a:xfrm>
          <a:custGeom>
            <a:avLst/>
            <a:gdLst/>
            <a:ahLst/>
            <a:cxnLst/>
            <a:rect l="l" t="t" r="r" b="b"/>
            <a:pathLst>
              <a:path w="3672589" h="2589731">
                <a:moveTo>
                  <a:pt x="0" y="0"/>
                </a:moveTo>
                <a:lnTo>
                  <a:pt x="3672589" y="0"/>
                </a:lnTo>
                <a:lnTo>
                  <a:pt x="3672589" y="2589731"/>
                </a:lnTo>
                <a:lnTo>
                  <a:pt x="0" y="25897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83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9" name="Freeform 9"/>
          <p:cNvSpPr/>
          <p:nvPr/>
        </p:nvSpPr>
        <p:spPr>
          <a:xfrm>
            <a:off x="15023527" y="7849669"/>
            <a:ext cx="3261585" cy="2589731"/>
          </a:xfrm>
          <a:custGeom>
            <a:avLst/>
            <a:gdLst/>
            <a:ahLst/>
            <a:cxnLst/>
            <a:rect l="l" t="t" r="r" b="b"/>
            <a:pathLst>
              <a:path w="3261585" h="2589731">
                <a:moveTo>
                  <a:pt x="0" y="0"/>
                </a:moveTo>
                <a:lnTo>
                  <a:pt x="3261585" y="0"/>
                </a:lnTo>
                <a:lnTo>
                  <a:pt x="3261585" y="2589731"/>
                </a:lnTo>
                <a:lnTo>
                  <a:pt x="0" y="25897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917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0" name="TextBox 10"/>
          <p:cNvSpPr txBox="1"/>
          <p:nvPr/>
        </p:nvSpPr>
        <p:spPr>
          <a:xfrm>
            <a:off x="1344839" y="3749221"/>
            <a:ext cx="11470415" cy="3661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1697" lvl="1" indent="-295848" algn="l">
              <a:lnSpc>
                <a:spcPts val="3562"/>
              </a:lnSpc>
              <a:buFont typeface="Arial"/>
              <a:buChar char="•"/>
            </a:pPr>
            <a:r>
              <a:rPr lang="en-US" sz="2740" spc="1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Osobami</a:t>
            </a:r>
            <a:r>
              <a:rPr lang="en-US" sz="2740" spc="161" dirty="0">
                <a:solidFill>
                  <a:srgbClr val="D22D40"/>
                </a:solidFill>
                <a:latin typeface="Gill Sans MT" panose="020B0502020104020203" pitchFamily="34" charset="0"/>
              </a:rPr>
              <a:t> se </a:t>
            </a:r>
            <a:r>
              <a:rPr lang="en-US" sz="2740" spc="1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zdravotním</a:t>
            </a:r>
            <a:r>
              <a:rPr lang="en-US" sz="2740" spc="16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740" spc="1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postižením</a:t>
            </a:r>
            <a:r>
              <a:rPr lang="en-US" sz="2740" spc="16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740" spc="1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nebo</a:t>
            </a:r>
            <a:r>
              <a:rPr lang="en-US" sz="2740" spc="16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740" spc="1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dlouhodobě</a:t>
            </a:r>
            <a:r>
              <a:rPr lang="en-US" sz="2740" spc="16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740" spc="1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nemocnými</a:t>
            </a:r>
            <a:endParaRPr lang="en-US" sz="2740" spc="161" dirty="0">
              <a:solidFill>
                <a:srgbClr val="D22D40"/>
              </a:solidFill>
              <a:latin typeface="Gill Sans MT" panose="020B0502020104020203" pitchFamily="34" charset="0"/>
            </a:endParaRPr>
          </a:p>
          <a:p>
            <a:pPr marL="591697" lvl="1" indent="-295848" algn="l">
              <a:lnSpc>
                <a:spcPts val="3562"/>
              </a:lnSpc>
              <a:buFont typeface="Arial"/>
              <a:buChar char="•"/>
            </a:pPr>
            <a:r>
              <a:rPr lang="en-US" sz="2740" spc="180" dirty="0" err="1">
                <a:solidFill>
                  <a:srgbClr val="D22D40"/>
                </a:solidFill>
                <a:latin typeface="Gill Sans MT" panose="020B0502020104020203" pitchFamily="34" charset="0"/>
              </a:rPr>
              <a:t>Lidmi</a:t>
            </a:r>
            <a:r>
              <a:rPr lang="en-US" sz="2740" spc="18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740" spc="180" dirty="0" err="1">
                <a:solidFill>
                  <a:srgbClr val="D22D40"/>
                </a:solidFill>
                <a:latin typeface="Gill Sans MT" panose="020B0502020104020203" pitchFamily="34" charset="0"/>
              </a:rPr>
              <a:t>ohroženými</a:t>
            </a:r>
            <a:r>
              <a:rPr lang="en-US" sz="2740" spc="18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740" spc="180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sociálním</a:t>
            </a:r>
            <a:r>
              <a:rPr lang="en-US" sz="2740" spc="18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740" spc="180" dirty="0" err="1">
                <a:solidFill>
                  <a:srgbClr val="D22D40"/>
                </a:solidFill>
                <a:latin typeface="Gill Sans MT" panose="020B0502020104020203" pitchFamily="34" charset="0"/>
              </a:rPr>
              <a:t>vyloučením</a:t>
            </a:r>
            <a:r>
              <a:rPr lang="en-US" sz="2740" spc="180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</a:p>
          <a:p>
            <a:pPr marL="1183393" lvl="2" indent="-394464" algn="l">
              <a:lnSpc>
                <a:spcPts val="3562"/>
              </a:lnSpc>
              <a:buFont typeface="Arial"/>
              <a:buChar char="⚬"/>
            </a:pPr>
            <a:r>
              <a:rPr lang="en-US" sz="2740" spc="181" dirty="0" err="1">
                <a:solidFill>
                  <a:srgbClr val="D22D40"/>
                </a:solidFill>
                <a:latin typeface="Gill Sans MT" panose="020B0502020104020203" pitchFamily="34" charset="0"/>
              </a:rPr>
              <a:t>např</a:t>
            </a:r>
            <a:r>
              <a:rPr lang="en-US" sz="2740" spc="181" dirty="0">
                <a:solidFill>
                  <a:srgbClr val="D22D40"/>
                </a:solidFill>
                <a:latin typeface="Gill Sans MT" panose="020B0502020104020203" pitchFamily="34" charset="0"/>
              </a:rPr>
              <a:t>. </a:t>
            </a:r>
            <a:r>
              <a:rPr lang="en-US" sz="2740" spc="181" dirty="0" err="1">
                <a:solidFill>
                  <a:srgbClr val="D22D40"/>
                </a:solidFill>
                <a:latin typeface="Gill Sans MT" panose="020B0502020104020203" pitchFamily="34" charset="0"/>
              </a:rPr>
              <a:t>drogovou</a:t>
            </a:r>
            <a:r>
              <a:rPr lang="en-US" sz="2740" spc="18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740" spc="181" dirty="0" err="1">
                <a:solidFill>
                  <a:srgbClr val="D22D40"/>
                </a:solidFill>
                <a:latin typeface="Gill Sans MT" panose="020B0502020104020203" pitchFamily="34" charset="0"/>
              </a:rPr>
              <a:t>závislostí</a:t>
            </a:r>
            <a:r>
              <a:rPr lang="en-US" sz="2740" spc="181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2740" spc="181" dirty="0" err="1">
                <a:solidFill>
                  <a:srgbClr val="D22D40"/>
                </a:solidFill>
                <a:latin typeface="Gill Sans MT" panose="020B0502020104020203" pitchFamily="34" charset="0"/>
              </a:rPr>
              <a:t>nebo</a:t>
            </a:r>
            <a:r>
              <a:rPr lang="en-US" sz="2740" spc="18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740" spc="181" dirty="0" err="1">
                <a:solidFill>
                  <a:srgbClr val="D22D40"/>
                </a:solidFill>
                <a:latin typeface="Gill Sans MT" panose="020B0502020104020203" pitchFamily="34" charset="0"/>
              </a:rPr>
              <a:t>ztrátou</a:t>
            </a:r>
            <a:r>
              <a:rPr lang="en-US" sz="2740" spc="18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740" spc="181" dirty="0" err="1">
                <a:solidFill>
                  <a:srgbClr val="D22D40"/>
                </a:solidFill>
                <a:latin typeface="Gill Sans MT" panose="020B0502020104020203" pitchFamily="34" charset="0"/>
              </a:rPr>
              <a:t>domova</a:t>
            </a:r>
            <a:endParaRPr lang="en-US" sz="2740" spc="181" dirty="0">
              <a:solidFill>
                <a:srgbClr val="D22D40"/>
              </a:solidFill>
              <a:latin typeface="Gill Sans MT" panose="020B0502020104020203" pitchFamily="34" charset="0"/>
            </a:endParaRPr>
          </a:p>
          <a:p>
            <a:pPr marL="591697" lvl="1" indent="-295848" algn="l">
              <a:lnSpc>
                <a:spcPts val="3562"/>
              </a:lnSpc>
              <a:buFont typeface="Arial"/>
              <a:buChar char="•"/>
            </a:pPr>
            <a:r>
              <a:rPr lang="en-US" sz="2740" spc="1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Nezaměstnanými</a:t>
            </a:r>
            <a:r>
              <a:rPr lang="en-US" sz="2740" spc="161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2740" spc="1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zadluženými</a:t>
            </a:r>
            <a:r>
              <a:rPr lang="en-US" sz="2740" spc="161" dirty="0">
                <a:solidFill>
                  <a:srgbClr val="D22D40"/>
                </a:solidFill>
                <a:latin typeface="Gill Sans MT" panose="020B0502020104020203" pitchFamily="34" charset="0"/>
              </a:rPr>
              <a:t>, po </a:t>
            </a:r>
            <a:r>
              <a:rPr lang="en-US" sz="2740" spc="1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výkonu</a:t>
            </a:r>
            <a:r>
              <a:rPr lang="en-US" sz="2740" spc="16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740" spc="1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trestu</a:t>
            </a:r>
            <a:r>
              <a:rPr lang="en-US" sz="2740" spc="16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740" spc="1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apod</a:t>
            </a:r>
            <a:endParaRPr lang="en-US" sz="2740" spc="161" dirty="0">
              <a:solidFill>
                <a:srgbClr val="D22D40"/>
              </a:solidFill>
              <a:latin typeface="Gill Sans MT" panose="020B0502020104020203" pitchFamily="34" charset="0"/>
            </a:endParaRPr>
          </a:p>
          <a:p>
            <a:pPr marL="591697" lvl="1" indent="-295848" algn="l">
              <a:lnSpc>
                <a:spcPts val="3562"/>
              </a:lnSpc>
              <a:buFont typeface="Arial"/>
              <a:buChar char="•"/>
            </a:pPr>
            <a:r>
              <a:rPr lang="en-US" sz="2740" spc="1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Rodinami</a:t>
            </a:r>
            <a:r>
              <a:rPr lang="en-US" sz="2740" spc="161" dirty="0">
                <a:solidFill>
                  <a:srgbClr val="D22D40"/>
                </a:solidFill>
                <a:latin typeface="Gill Sans MT" panose="020B0502020104020203" pitchFamily="34" charset="0"/>
              </a:rPr>
              <a:t> v </a:t>
            </a:r>
            <a:r>
              <a:rPr lang="en-US" sz="2740" spc="1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obtížné</a:t>
            </a:r>
            <a:r>
              <a:rPr lang="en-US" sz="2740" spc="16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740" spc="1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situaci</a:t>
            </a:r>
            <a:endParaRPr lang="en-US" sz="2740" spc="161" dirty="0">
              <a:solidFill>
                <a:srgbClr val="D22D40"/>
              </a:solidFill>
              <a:latin typeface="Gill Sans MT" panose="020B0502020104020203" pitchFamily="34" charset="0"/>
            </a:endParaRPr>
          </a:p>
          <a:p>
            <a:pPr marL="591697" lvl="1" indent="-295848" algn="l">
              <a:lnSpc>
                <a:spcPts val="3562"/>
              </a:lnSpc>
              <a:buFont typeface="Arial"/>
              <a:buChar char="•"/>
            </a:pPr>
            <a:r>
              <a:rPr lang="en-US" sz="2740" spc="1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Seniory</a:t>
            </a:r>
            <a:endParaRPr lang="en-US" sz="2740" spc="161" dirty="0">
              <a:solidFill>
                <a:srgbClr val="D22D40"/>
              </a:solidFill>
              <a:latin typeface="Gill Sans MT" panose="020B0502020104020203" pitchFamily="34" charset="0"/>
            </a:endParaRPr>
          </a:p>
          <a:p>
            <a:pPr marL="591697" lvl="1" indent="-295848" algn="l">
              <a:lnSpc>
                <a:spcPts val="3562"/>
              </a:lnSpc>
              <a:buFont typeface="Arial"/>
              <a:buChar char="•"/>
            </a:pPr>
            <a:r>
              <a:rPr lang="en-US" sz="2740" spc="1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Ohroženými</a:t>
            </a:r>
            <a:r>
              <a:rPr lang="en-US" sz="2740" spc="16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740" spc="1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dětmi</a:t>
            </a:r>
            <a:r>
              <a:rPr lang="en-US" sz="2740" spc="161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2740" spc="1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mladými</a:t>
            </a:r>
            <a:r>
              <a:rPr lang="en-US" sz="2740" spc="16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740" spc="1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lidmi</a:t>
            </a:r>
            <a:endParaRPr lang="en-US" sz="2740" spc="161" dirty="0">
              <a:solidFill>
                <a:srgbClr val="D22D40"/>
              </a:solidFill>
              <a:latin typeface="Gill Sans MT" panose="020B0502020104020203" pitchFamily="34" charset="0"/>
            </a:endParaRPr>
          </a:p>
          <a:p>
            <a:pPr marL="591697" lvl="1" indent="-295848" algn="l">
              <a:lnSpc>
                <a:spcPts val="3562"/>
              </a:lnSpc>
              <a:buFont typeface="Arial"/>
              <a:buChar char="•"/>
            </a:pPr>
            <a:r>
              <a:rPr lang="en-US" sz="2740" spc="161" dirty="0">
                <a:solidFill>
                  <a:srgbClr val="D22D40"/>
                </a:solidFill>
                <a:latin typeface="Gill Sans MT" panose="020B0502020104020203" pitchFamily="34" charset="0"/>
              </a:rPr>
              <a:t>S </a:t>
            </a:r>
            <a:r>
              <a:rPr lang="en-US" sz="2740" spc="1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lidmi</a:t>
            </a:r>
            <a:r>
              <a:rPr lang="en-US" sz="2740" spc="161" dirty="0">
                <a:solidFill>
                  <a:srgbClr val="D22D40"/>
                </a:solidFill>
                <a:latin typeface="Gill Sans MT" panose="020B0502020104020203" pitchFamily="34" charset="0"/>
              </a:rPr>
              <a:t> v </a:t>
            </a:r>
            <a:r>
              <a:rPr lang="en-US" sz="2740" spc="1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komunitách</a:t>
            </a:r>
            <a:endParaRPr lang="en-US" sz="2740" spc="161" dirty="0">
              <a:solidFill>
                <a:srgbClr val="D22D40"/>
              </a:solidFill>
              <a:latin typeface="Gill Sans MT" panose="020B0502020104020203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516970" y="3991031"/>
            <a:ext cx="13308480" cy="434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9212" lvl="1" indent="-349606">
              <a:lnSpc>
                <a:spcPts val="4857"/>
              </a:lnSpc>
              <a:buFont typeface="Arial"/>
              <a:buChar char="•"/>
            </a:pP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komunitní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práci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na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podporu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místních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společenství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–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jeho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tradici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kulturu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soudržnost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vzájemnou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pomoc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</a:p>
          <a:p>
            <a:pPr marL="699212" lvl="1" indent="-349606">
              <a:lnSpc>
                <a:spcPts val="4857"/>
              </a:lnSpc>
              <a:buFont typeface="Arial"/>
              <a:buChar char="•"/>
            </a:pP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sociálně-zdravotní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problematiku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zdravotní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témata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v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souvislosti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se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prací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,</a:t>
            </a:r>
          </a:p>
          <a:p>
            <a:pPr marL="699212" lvl="1" indent="-349606">
              <a:lnSpc>
                <a:spcPts val="4857"/>
              </a:lnSpc>
              <a:buFont typeface="Arial"/>
              <a:buChar char="•"/>
            </a:pP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zájem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o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člověka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jeho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existenciální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duchovní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stránky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,</a:t>
            </a:r>
          </a:p>
          <a:p>
            <a:pPr marL="699212" lvl="1" indent="-349606">
              <a:lnSpc>
                <a:spcPts val="4857"/>
              </a:lnSpc>
              <a:buFont typeface="Arial"/>
              <a:buChar char="•"/>
            </a:pP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udržitelnost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udržitelný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rozvoj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v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souvislosti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se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prací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,</a:t>
            </a:r>
          </a:p>
          <a:p>
            <a:pPr marL="699212" lvl="1" indent="-349606">
              <a:lnSpc>
                <a:spcPts val="4857"/>
              </a:lnSpc>
              <a:buFont typeface="Arial"/>
              <a:buChar char="•"/>
            </a:pP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spolupráci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s a s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dalšími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významnými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poskytovateli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sociálních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dirty="0" err="1">
                <a:solidFill>
                  <a:srgbClr val="D22D40"/>
                </a:solidFill>
                <a:latin typeface="Gill Sans MT" panose="020B0502020104020203" pitchFamily="34" charset="0"/>
              </a:rPr>
              <a:t>služeb</a:t>
            </a:r>
            <a:r>
              <a:rPr lang="en-US" sz="3238" dirty="0">
                <a:solidFill>
                  <a:srgbClr val="D22D40"/>
                </a:solidFill>
                <a:latin typeface="Gill Sans MT" panose="020B0502020104020203" pitchFamily="34" charset="0"/>
              </a:rPr>
              <a:t>.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16970" y="1675280"/>
            <a:ext cx="16085230" cy="11776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13"/>
              </a:lnSpc>
            </a:pPr>
            <a:r>
              <a:rPr lang="en-US" sz="7200" b="1" spc="261" dirty="0" err="1">
                <a:solidFill>
                  <a:srgbClr val="003657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Specifika</a:t>
            </a:r>
            <a:r>
              <a:rPr lang="en-US" sz="7200" b="1" spc="261" dirty="0">
                <a:solidFill>
                  <a:srgbClr val="003657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 </a:t>
            </a:r>
            <a:r>
              <a:rPr lang="en-US" sz="7200" b="1" spc="261" dirty="0" err="1">
                <a:solidFill>
                  <a:srgbClr val="003657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sociální</a:t>
            </a:r>
            <a:r>
              <a:rPr lang="en-US" sz="7200" b="1" spc="261" dirty="0">
                <a:solidFill>
                  <a:srgbClr val="003657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 </a:t>
            </a:r>
            <a:r>
              <a:rPr lang="en-US" sz="7200" b="1" spc="261" dirty="0" err="1">
                <a:solidFill>
                  <a:srgbClr val="003657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práce</a:t>
            </a:r>
            <a:r>
              <a:rPr lang="en-US" sz="7200" b="1" spc="261" dirty="0">
                <a:solidFill>
                  <a:srgbClr val="003657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 </a:t>
            </a:r>
            <a:r>
              <a:rPr lang="en-US" sz="7200" b="1" spc="261" dirty="0" err="1">
                <a:solidFill>
                  <a:srgbClr val="003657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na</a:t>
            </a:r>
            <a:r>
              <a:rPr lang="en-US" sz="7200" b="1" spc="261" dirty="0">
                <a:solidFill>
                  <a:srgbClr val="003657"/>
                </a:solidFill>
                <a:latin typeface="Gill Sans MT" panose="020B0502020104020203" pitchFamily="34" charset="0"/>
                <a:cs typeface="Gill Sans" panose="020B0502020104020203" pitchFamily="34" charset="-79"/>
              </a:rPr>
              <a:t> ETF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608410" y="3247493"/>
            <a:ext cx="3877675" cy="546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4"/>
              </a:lnSpc>
            </a:pPr>
            <a:r>
              <a:rPr lang="en-US" sz="3729" b="1" spc="86" dirty="0" err="1">
                <a:solidFill>
                  <a:srgbClr val="003657"/>
                </a:solidFill>
                <a:latin typeface="Gill Sans MT" panose="020B0502020104020203" pitchFamily="34" charset="0"/>
              </a:rPr>
              <a:t>Důraz</a:t>
            </a:r>
            <a:r>
              <a:rPr lang="en-US" sz="3729" b="1" spc="86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3729" b="1" spc="86" dirty="0" err="1">
                <a:solidFill>
                  <a:srgbClr val="003657"/>
                </a:solidFill>
                <a:latin typeface="Gill Sans MT" panose="020B0502020104020203" pitchFamily="34" charset="0"/>
              </a:rPr>
              <a:t>na</a:t>
            </a:r>
            <a:r>
              <a:rPr lang="en-US" sz="3729" b="1" spc="86" dirty="0">
                <a:solidFill>
                  <a:srgbClr val="003657"/>
                </a:solidFill>
                <a:latin typeface="Gill Sans MT" panose="020B0502020104020203" pitchFamily="34" charset="0"/>
              </a:rPr>
              <a:t>:</a:t>
            </a:r>
          </a:p>
        </p:txBody>
      </p:sp>
      <p:sp>
        <p:nvSpPr>
          <p:cNvPr id="7" name="Freeform 7"/>
          <p:cNvSpPr/>
          <p:nvPr/>
        </p:nvSpPr>
        <p:spPr>
          <a:xfrm>
            <a:off x="2227005" y="8553941"/>
            <a:ext cx="2235200" cy="467360"/>
          </a:xfrm>
          <a:custGeom>
            <a:avLst/>
            <a:gdLst/>
            <a:ahLst/>
            <a:cxnLst/>
            <a:rect l="l" t="t" r="r" b="b"/>
            <a:pathLst>
              <a:path w="2235200" h="467360">
                <a:moveTo>
                  <a:pt x="0" y="0"/>
                </a:moveTo>
                <a:lnTo>
                  <a:pt x="2235200" y="0"/>
                </a:lnTo>
                <a:lnTo>
                  <a:pt x="2235200" y="467360"/>
                </a:lnTo>
                <a:lnTo>
                  <a:pt x="0" y="4673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7446402" y="-24795"/>
            <a:ext cx="5497230" cy="10311795"/>
          </a:xfrm>
          <a:custGeom>
            <a:avLst/>
            <a:gdLst/>
            <a:ahLst/>
            <a:cxnLst/>
            <a:rect l="l" t="t" r="r" b="b"/>
            <a:pathLst>
              <a:path w="5497230" h="10311795">
                <a:moveTo>
                  <a:pt x="0" y="0"/>
                </a:moveTo>
                <a:lnTo>
                  <a:pt x="5497230" y="0"/>
                </a:lnTo>
                <a:lnTo>
                  <a:pt x="5497230" y="10311795"/>
                </a:lnTo>
                <a:lnTo>
                  <a:pt x="0" y="10311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550" r="-2131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7290297" cy="10287000"/>
          </a:xfrm>
          <a:custGeom>
            <a:avLst/>
            <a:gdLst/>
            <a:ahLst/>
            <a:cxnLst/>
            <a:rect l="l" t="t" r="r" b="b"/>
            <a:pathLst>
              <a:path w="7290297" h="10287000">
                <a:moveTo>
                  <a:pt x="0" y="0"/>
                </a:moveTo>
                <a:lnTo>
                  <a:pt x="7290297" y="0"/>
                </a:lnTo>
                <a:lnTo>
                  <a:pt x="729029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3700264" y="1881253"/>
            <a:ext cx="3337679" cy="3187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50"/>
              </a:lnSpc>
            </a:pPr>
            <a:r>
              <a:rPr lang="en-US" sz="5167" b="1" spc="109" dirty="0" err="1">
                <a:solidFill>
                  <a:srgbClr val="003657"/>
                </a:solidFill>
                <a:latin typeface="Gill Sans MT" panose="020B0502020104020203" pitchFamily="34" charset="0"/>
              </a:rPr>
              <a:t>Prostor</a:t>
            </a:r>
            <a:r>
              <a:rPr lang="en-US" sz="5167" b="1" spc="109" dirty="0">
                <a:solidFill>
                  <a:srgbClr val="003657"/>
                </a:solidFill>
                <a:latin typeface="Gill Sans MT" panose="020B0502020104020203" pitchFamily="34" charset="0"/>
              </a:rPr>
              <a:t> pro </a:t>
            </a:r>
            <a:r>
              <a:rPr lang="en-US" sz="5167" b="1" spc="109" dirty="0" err="1">
                <a:solidFill>
                  <a:srgbClr val="003657"/>
                </a:solidFill>
                <a:latin typeface="Gill Sans MT" panose="020B0502020104020203" pitchFamily="34" charset="0"/>
              </a:rPr>
              <a:t>vlastní</a:t>
            </a:r>
            <a:r>
              <a:rPr lang="en-US" sz="5167" b="1" spc="109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5167" b="1" spc="109" dirty="0" err="1">
                <a:solidFill>
                  <a:srgbClr val="003657"/>
                </a:solidFill>
                <a:latin typeface="Gill Sans MT" panose="020B0502020104020203" pitchFamily="34" charset="0"/>
              </a:rPr>
              <a:t>iniciativu</a:t>
            </a:r>
            <a:endParaRPr lang="en-US" sz="5167" b="1" spc="109" dirty="0">
              <a:solidFill>
                <a:srgbClr val="003657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7363413" y="-1008"/>
            <a:ext cx="11551" cy="10459519"/>
          </a:xfrm>
          <a:prstGeom prst="line">
            <a:avLst/>
          </a:prstGeom>
          <a:ln w="95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09" b="-930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311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3641884" y="7886700"/>
            <a:ext cx="3617416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13"/>
              </a:lnSpc>
              <a:spcBef>
                <a:spcPct val="0"/>
              </a:spcBef>
            </a:pPr>
            <a:r>
              <a:rPr lang="en-US" sz="8094" spc="261" dirty="0" err="1">
                <a:solidFill>
                  <a:srgbClr val="FFFFFF"/>
                </a:solidFill>
                <a:latin typeface="Gill Sans MT" panose="020B0502020104020203" pitchFamily="34" charset="0"/>
              </a:rPr>
              <a:t>Debaty</a:t>
            </a:r>
            <a:endParaRPr lang="en-US" sz="8094" spc="261" dirty="0">
              <a:solidFill>
                <a:srgbClr val="FFFFFF"/>
              </a:solidFill>
              <a:latin typeface="Gill Sans MT" panose="020B0502020104020203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311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3641884" y="7886700"/>
            <a:ext cx="3617416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13"/>
              </a:lnSpc>
              <a:spcBef>
                <a:spcPct val="0"/>
              </a:spcBef>
            </a:pPr>
            <a:r>
              <a:rPr lang="en-US" sz="8094" spc="261" dirty="0" err="1">
                <a:solidFill>
                  <a:srgbClr val="FFFFFF"/>
                </a:solidFill>
                <a:latin typeface="Gill Sans MT" panose="020B0502020104020203" pitchFamily="34" charset="0"/>
              </a:rPr>
              <a:t>Debaty</a:t>
            </a:r>
            <a:endParaRPr lang="en-US" sz="8094" spc="261" dirty="0">
              <a:solidFill>
                <a:srgbClr val="FFFFFF"/>
              </a:solidFill>
              <a:latin typeface="Gill Sans MT" panose="020B0502020104020203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516970" y="4559536"/>
            <a:ext cx="13308480" cy="349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9212" lvl="1" indent="-349606" algn="l">
              <a:lnSpc>
                <a:spcPts val="5505"/>
              </a:lnSpc>
              <a:buFont typeface="Arial"/>
              <a:buChar char="•"/>
            </a:pP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Ve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státní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sp﻿rávě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 a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na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úřadech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práce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, OSPOD,</a:t>
            </a:r>
          </a:p>
          <a:p>
            <a:pPr marL="699212" lvl="1" indent="-349606" algn="l">
              <a:lnSpc>
                <a:spcPts val="5505"/>
              </a:lnSpc>
              <a:buFont typeface="Arial"/>
              <a:buChar char="•"/>
            </a:pPr>
            <a:r>
              <a:rPr lang="en-US" sz="3238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v </a:t>
            </a:r>
            <a:r>
              <a:rPr lang="en-US" sz="3238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oblasti</a:t>
            </a:r>
            <a:r>
              <a:rPr lang="en-US" sz="3238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soudnictví</a:t>
            </a:r>
            <a:r>
              <a:rPr lang="en-US" sz="3238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3238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vězeňství</a:t>
            </a:r>
            <a:r>
              <a:rPr lang="en-US" sz="3238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3238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sociálně</a:t>
            </a:r>
            <a:r>
              <a:rPr lang="en-US" sz="3238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právní</a:t>
            </a:r>
            <a:r>
              <a:rPr lang="en-US" sz="3238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ochrany</a:t>
            </a:r>
            <a:r>
              <a:rPr lang="en-US" sz="3238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dětí</a:t>
            </a:r>
            <a:r>
              <a:rPr lang="en-US" sz="3238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,</a:t>
            </a:r>
          </a:p>
          <a:p>
            <a:pPr marL="699212" lvl="1" indent="-349606" algn="l">
              <a:lnSpc>
                <a:spcPts val="5505"/>
              </a:lnSpc>
              <a:buFont typeface="Arial"/>
              <a:buChar char="•"/>
            </a:pP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v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organizacích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institucích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poskytujících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zdravotně-sociální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péči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– v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nemocnicích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sociálních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službách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,</a:t>
            </a:r>
          </a:p>
          <a:p>
            <a:pPr marL="699212" lvl="1" indent="-349606" algn="l">
              <a:lnSpc>
                <a:spcPts val="5505"/>
              </a:lnSpc>
              <a:buFont typeface="Arial"/>
              <a:buChar char="•"/>
            </a:pP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v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různých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NNO a v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církevních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organizacích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07342" y="1675280"/>
            <a:ext cx="12570658" cy="2487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13"/>
              </a:lnSpc>
            </a:pPr>
            <a:r>
              <a:rPr lang="en-US" sz="8094" b="1" spc="2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Kde</a:t>
            </a:r>
            <a:r>
              <a:rPr lang="en-US" sz="8094" b="1" spc="261" dirty="0">
                <a:solidFill>
                  <a:srgbClr val="003657"/>
                </a:solidFill>
                <a:latin typeface="Gill Sans MT" panose="020B0502020104020203" pitchFamily="34" charset="0"/>
              </a:rPr>
              <a:t> se </a:t>
            </a:r>
            <a:r>
              <a:rPr lang="en-US" sz="8094" b="1" spc="2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lze</a:t>
            </a:r>
            <a:r>
              <a:rPr lang="en-US" sz="8094" b="1" spc="261" dirty="0">
                <a:solidFill>
                  <a:srgbClr val="003657"/>
                </a:solidFill>
                <a:latin typeface="Gill Sans MT" panose="020B0502020104020203" pitchFamily="34" charset="0"/>
              </a:rPr>
              <a:t> s </a:t>
            </a:r>
            <a:r>
              <a:rPr lang="en-US" sz="8094" b="1" spc="2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tímto</a:t>
            </a:r>
            <a:r>
              <a:rPr lang="en-US" sz="8094" b="1" spc="2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8094" b="1" spc="2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oborem</a:t>
            </a:r>
            <a:r>
              <a:rPr lang="en-US" sz="8094" b="1" spc="2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8094" b="1" spc="2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uplatnit</a:t>
            </a:r>
            <a:r>
              <a:rPr lang="en-US" sz="8094" b="1" spc="261" dirty="0">
                <a:solidFill>
                  <a:srgbClr val="003657"/>
                </a:solidFill>
                <a:latin typeface="Gill Sans MT" panose="020B0502020104020203" pitchFamily="34" charset="0"/>
              </a:rPr>
              <a:t>?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588069" y="2986950"/>
            <a:ext cx="13308480" cy="627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9212" lvl="1" indent="-349606" algn="l">
              <a:lnSpc>
                <a:spcPts val="5505"/>
              </a:lnSpc>
              <a:buFont typeface="Arial"/>
              <a:buChar char="•"/>
            </a:pPr>
            <a:r>
              <a:rPr lang="en-US" sz="3238" b="1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Studium</a:t>
            </a:r>
            <a:r>
              <a:rPr lang="en-US" sz="3238" b="1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238" b="1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práce</a:t>
            </a:r>
            <a:r>
              <a:rPr lang="en-US" sz="3238" b="1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v </a:t>
            </a:r>
            <a:r>
              <a:rPr lang="en-US" sz="3238" b="1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otevřeném</a:t>
            </a:r>
            <a:r>
              <a:rPr lang="en-US" sz="3238" b="1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prostředí</a:t>
            </a:r>
            <a:r>
              <a:rPr lang="en-US" sz="3238" b="1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pro </a:t>
            </a:r>
            <a:r>
              <a:rPr lang="en-US" sz="3238" b="1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studenty</a:t>
            </a:r>
            <a:r>
              <a:rPr lang="en-US" sz="3238" b="1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všech</a:t>
            </a:r>
            <a:r>
              <a:rPr lang="en-US" sz="3238" b="1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konfesí</a:t>
            </a:r>
            <a:r>
              <a:rPr lang="en-US" sz="3238" b="1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i</a:t>
            </a:r>
            <a:r>
              <a:rPr lang="en-US" sz="3238" b="1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bez </a:t>
            </a:r>
            <a:r>
              <a:rPr lang="en-US" sz="3238" b="1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vyznání</a:t>
            </a:r>
            <a:r>
              <a:rPr lang="en-US" sz="3238" b="1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.</a:t>
            </a:r>
          </a:p>
          <a:p>
            <a:pPr marL="699212" lvl="1" indent="-349606" algn="l">
              <a:lnSpc>
                <a:spcPts val="5505"/>
              </a:lnSpc>
              <a:buFont typeface="Arial"/>
              <a:buChar char="•"/>
            </a:pP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Něco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navíc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: </a:t>
            </a:r>
          </a:p>
          <a:p>
            <a:pPr marL="1398423" lvl="2" indent="-466141" algn="l">
              <a:lnSpc>
                <a:spcPts val="5505"/>
              </a:lnSpc>
              <a:buFont typeface="Arial"/>
              <a:buChar char="⚬"/>
            </a:pP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teologické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obory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filosofie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právo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,</a:t>
            </a:r>
          </a:p>
          <a:p>
            <a:pPr marL="1398423" lvl="2" indent="-466141" algn="l">
              <a:lnSpc>
                <a:spcPts val="5505"/>
              </a:lnSpc>
              <a:buFont typeface="Arial"/>
              <a:buChar char="⚬"/>
            </a:pP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hlubší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poznání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společnosti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,</a:t>
            </a:r>
          </a:p>
          <a:p>
            <a:pPr marL="1398423" lvl="2" indent="-466141" algn="l">
              <a:lnSpc>
                <a:spcPts val="5505"/>
              </a:lnSpc>
              <a:buFont typeface="Arial"/>
              <a:buChar char="⚬"/>
            </a:pP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diskus﻿e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 o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duchovních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,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intelektuálních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 a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mravních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aspektech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sociální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práce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,</a:t>
            </a:r>
          </a:p>
          <a:p>
            <a:pPr marL="1398423" lvl="2" indent="-466141" algn="l">
              <a:lnSpc>
                <a:spcPts val="5505"/>
              </a:lnSpc>
              <a:buFont typeface="Arial"/>
              <a:buChar char="⚬"/>
            </a:pP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sociál﻿ní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práce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 v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kontextu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křesťanských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hodnot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 a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tradic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,</a:t>
            </a:r>
          </a:p>
          <a:p>
            <a:pPr marL="1398423" lvl="2" indent="-466141" algn="l">
              <a:lnSpc>
                <a:spcPts val="5505"/>
              </a:lnSpc>
              <a:buFont typeface="Arial"/>
              <a:buChar char="⚬"/>
            </a:pP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velmi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zajímavou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komunitu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;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 rot="-1578319">
            <a:off x="13967679" y="8422464"/>
            <a:ext cx="3185831" cy="1221895"/>
          </a:xfrm>
          <a:custGeom>
            <a:avLst/>
            <a:gdLst/>
            <a:ahLst/>
            <a:cxnLst/>
            <a:rect l="l" t="t" r="r" b="b"/>
            <a:pathLst>
              <a:path w="3185831" h="1221895">
                <a:moveTo>
                  <a:pt x="0" y="0"/>
                </a:moveTo>
                <a:lnTo>
                  <a:pt x="3185831" y="0"/>
                </a:lnTo>
                <a:lnTo>
                  <a:pt x="3185831" y="1221895"/>
                </a:lnTo>
                <a:lnTo>
                  <a:pt x="0" y="1221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907342" y="1675280"/>
            <a:ext cx="9085917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13"/>
              </a:lnSpc>
            </a:pPr>
            <a:r>
              <a:rPr lang="en-US" sz="8094" b="1" spc="261" dirty="0">
                <a:solidFill>
                  <a:srgbClr val="003657"/>
                </a:solidFill>
                <a:latin typeface="Gill Sans MT" panose="020B0502020104020203" pitchFamily="34" charset="0"/>
              </a:rPr>
              <a:t>Co </a:t>
            </a:r>
            <a:r>
              <a:rPr lang="en-US" sz="8094" b="1" spc="2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nabízíme</a:t>
            </a:r>
            <a:endParaRPr lang="en-US" sz="8094" b="1" spc="261" dirty="0">
              <a:solidFill>
                <a:srgbClr val="003657"/>
              </a:solidFill>
              <a:latin typeface="Gill Sans MT" panose="020B0502020104020203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86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88" t="-33787" b="-1933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21" t="-12604" b="-9310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" y="3847492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314885" y="3855926"/>
            <a:ext cx="7010289" cy="33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2"/>
              </a:lnSpc>
            </a:pPr>
            <a:r>
              <a:rPr lang="en-US" sz="3729" spc="86" dirty="0" err="1">
                <a:solidFill>
                  <a:srgbClr val="D22D40"/>
                </a:solidFill>
                <a:latin typeface="Gill Sans MT" panose="020B0502020104020203" pitchFamily="34" charset="0"/>
              </a:rPr>
              <a:t>Adresa</a:t>
            </a:r>
            <a:r>
              <a:rPr lang="en-US" sz="3729" spc="86" dirty="0">
                <a:solidFill>
                  <a:srgbClr val="D22D40"/>
                </a:solidFill>
                <a:latin typeface="Gill Sans MT" panose="020B0502020104020203" pitchFamily="34" charset="0"/>
              </a:rPr>
              <a:t> v </a:t>
            </a:r>
            <a:r>
              <a:rPr lang="en-US" sz="3729" spc="86" dirty="0" err="1">
                <a:solidFill>
                  <a:srgbClr val="D22D40"/>
                </a:solidFill>
                <a:latin typeface="Gill Sans MT" panose="020B0502020104020203" pitchFamily="34" charset="0"/>
              </a:rPr>
              <a:t>centru</a:t>
            </a:r>
            <a:r>
              <a:rPr lang="en-US" sz="3729" spc="86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729" spc="86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Prahy</a:t>
            </a:r>
            <a:r>
              <a:rPr lang="en-US" sz="3729" spc="86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br>
              <a:rPr lang="en-US" sz="3729" spc="86" dirty="0">
                <a:solidFill>
                  <a:srgbClr val="D22D40"/>
                </a:solidFill>
                <a:latin typeface="Gill Sans MT" panose="020B0502020104020203" pitchFamily="34" charset="0"/>
              </a:rPr>
            </a:br>
            <a:r>
              <a:rPr lang="en-US" sz="3729" spc="86" dirty="0" err="1">
                <a:solidFill>
                  <a:srgbClr val="D22D40"/>
                </a:solidFill>
                <a:latin typeface="Gill Sans MT" panose="020B0502020104020203" pitchFamily="34" charset="0"/>
              </a:rPr>
              <a:t>historická</a:t>
            </a:r>
            <a:r>
              <a:rPr lang="en-US" sz="3729" spc="86" dirty="0">
                <a:solidFill>
                  <a:srgbClr val="D22D40"/>
                </a:solidFill>
                <a:latin typeface="Gill Sans MT" panose="020B0502020104020203" pitchFamily="34" charset="0"/>
              </a:rPr>
              <a:t> ale </a:t>
            </a:r>
            <a:r>
              <a:rPr lang="en-US" sz="3729" spc="86" dirty="0" err="1">
                <a:solidFill>
                  <a:srgbClr val="D22D40"/>
                </a:solidFill>
                <a:latin typeface="Gill Sans MT" panose="020B0502020104020203" pitchFamily="34" charset="0"/>
              </a:rPr>
              <a:t>zmodernizovaná</a:t>
            </a:r>
            <a:r>
              <a:rPr lang="en-US" sz="3729" spc="86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729" spc="86" dirty="0" err="1">
                <a:solidFill>
                  <a:srgbClr val="D22D40"/>
                </a:solidFill>
                <a:latin typeface="Gill Sans MT" panose="020B0502020104020203" pitchFamily="34" charset="0"/>
              </a:rPr>
              <a:t>budova</a:t>
            </a:r>
            <a:r>
              <a:rPr lang="en-US" sz="3729" spc="86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729" spc="86" dirty="0" err="1">
                <a:solidFill>
                  <a:srgbClr val="D22D40"/>
                </a:solidFill>
                <a:latin typeface="Gill Sans MT" panose="020B0502020104020203" pitchFamily="34" charset="0"/>
              </a:rPr>
              <a:t>plně</a:t>
            </a:r>
            <a:r>
              <a:rPr lang="en-US" sz="3729" spc="86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729" spc="86" dirty="0" err="1">
                <a:solidFill>
                  <a:srgbClr val="D22D40"/>
                </a:solidFill>
                <a:latin typeface="Gill Sans MT" panose="020B0502020104020203" pitchFamily="34" charset="0"/>
              </a:rPr>
              <a:t>vybavená</a:t>
            </a:r>
            <a:r>
              <a:rPr lang="en-US" sz="3729" spc="86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</a:p>
          <a:p>
            <a:pPr algn="l">
              <a:lnSpc>
                <a:spcPts val="6712"/>
              </a:lnSpc>
            </a:pPr>
            <a:r>
              <a:rPr lang="en-US" sz="3729" spc="86" dirty="0" err="1">
                <a:solidFill>
                  <a:srgbClr val="D22D40"/>
                </a:solidFill>
                <a:latin typeface="Gill Sans MT" panose="020B0502020104020203" pitchFamily="34" charset="0"/>
              </a:rPr>
              <a:t>na</a:t>
            </a:r>
            <a:r>
              <a:rPr lang="en-US" sz="3729" spc="86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729" spc="86" dirty="0" err="1">
                <a:solidFill>
                  <a:srgbClr val="D22D40"/>
                </a:solidFill>
                <a:latin typeface="Gill Sans MT" panose="020B0502020104020203" pitchFamily="34" charset="0"/>
              </a:rPr>
              <a:t>úrovni</a:t>
            </a:r>
            <a:r>
              <a:rPr lang="en-US" sz="3729" spc="86" dirty="0">
                <a:solidFill>
                  <a:srgbClr val="D22D40"/>
                </a:solidFill>
                <a:latin typeface="Gill Sans MT" panose="020B0502020104020203" pitchFamily="34" charset="0"/>
              </a:rPr>
              <a:t> 21. </a:t>
            </a:r>
            <a:r>
              <a:rPr lang="en-US" sz="3729" spc="86" dirty="0" err="1">
                <a:solidFill>
                  <a:srgbClr val="D22D40"/>
                </a:solidFill>
                <a:latin typeface="Gill Sans MT" panose="020B0502020104020203" pitchFamily="34" charset="0"/>
              </a:rPr>
              <a:t>století</a:t>
            </a:r>
            <a:endParaRPr lang="en-US" sz="3729" spc="86" dirty="0">
              <a:solidFill>
                <a:srgbClr val="D22D40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Freeform 4" descr="Obsah obrázku text, Písmo, kruh, logo  Popis byl vytvořen automaticky"/>
          <p:cNvSpPr/>
          <p:nvPr/>
        </p:nvSpPr>
        <p:spPr>
          <a:xfrm>
            <a:off x="1254603" y="750256"/>
            <a:ext cx="3565426" cy="1393259"/>
          </a:xfrm>
          <a:custGeom>
            <a:avLst/>
            <a:gdLst/>
            <a:ahLst/>
            <a:cxnLst/>
            <a:rect l="l" t="t" r="r" b="b"/>
            <a:pathLst>
              <a:path w="3565426" h="1393259">
                <a:moveTo>
                  <a:pt x="0" y="0"/>
                </a:moveTo>
                <a:lnTo>
                  <a:pt x="3565426" y="0"/>
                </a:lnTo>
                <a:lnTo>
                  <a:pt x="3565426" y="1393259"/>
                </a:lnTo>
                <a:lnTo>
                  <a:pt x="0" y="13932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7" r="-67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3891527" y="0"/>
            <a:ext cx="4271976" cy="10300311"/>
          </a:xfrm>
          <a:custGeom>
            <a:avLst/>
            <a:gdLst/>
            <a:ahLst/>
            <a:cxnLst/>
            <a:rect l="l" t="t" r="r" b="b"/>
            <a:pathLst>
              <a:path w="4271976" h="10300311">
                <a:moveTo>
                  <a:pt x="0" y="0"/>
                </a:moveTo>
                <a:lnTo>
                  <a:pt x="4271977" y="0"/>
                </a:lnTo>
                <a:lnTo>
                  <a:pt x="4271977" y="10300311"/>
                </a:lnTo>
                <a:lnTo>
                  <a:pt x="0" y="103003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86" t="-473" r="-45029" b="472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 descr="Obsah obrázku okno, venku, budova, fasáda  Popis byl vytvořen automaticky"/>
          <p:cNvSpPr/>
          <p:nvPr/>
        </p:nvSpPr>
        <p:spPr>
          <a:xfrm>
            <a:off x="13891528" y="0"/>
            <a:ext cx="4291697" cy="10286098"/>
          </a:xfrm>
          <a:custGeom>
            <a:avLst/>
            <a:gdLst/>
            <a:ahLst/>
            <a:cxnLst/>
            <a:rect l="l" t="t" r="r" b="b"/>
            <a:pathLst>
              <a:path w="4291697" h="10286098">
                <a:moveTo>
                  <a:pt x="0" y="0"/>
                </a:moveTo>
                <a:lnTo>
                  <a:pt x="4291697" y="0"/>
                </a:lnTo>
                <a:lnTo>
                  <a:pt x="4291697" y="10286098"/>
                </a:lnTo>
                <a:lnTo>
                  <a:pt x="0" y="102860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690" r="-27204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 descr="Obsah obrázku schody, zeď, interiér, umění  Popis byl vytvořen automaticky"/>
          <p:cNvSpPr/>
          <p:nvPr/>
        </p:nvSpPr>
        <p:spPr>
          <a:xfrm>
            <a:off x="9459210" y="-1013"/>
            <a:ext cx="4286750" cy="10335932"/>
          </a:xfrm>
          <a:custGeom>
            <a:avLst/>
            <a:gdLst/>
            <a:ahLst/>
            <a:cxnLst/>
            <a:rect l="l" t="t" r="r" b="b"/>
            <a:pathLst>
              <a:path w="4286750" h="10335932">
                <a:moveTo>
                  <a:pt x="0" y="0"/>
                </a:moveTo>
                <a:lnTo>
                  <a:pt x="4286749" y="0"/>
                </a:lnTo>
                <a:lnTo>
                  <a:pt x="4286749" y="10335932"/>
                </a:lnTo>
                <a:lnTo>
                  <a:pt x="0" y="103359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6093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AutoShape 8"/>
          <p:cNvSpPr/>
          <p:nvPr/>
        </p:nvSpPr>
        <p:spPr>
          <a:xfrm>
            <a:off x="13818064" y="-1008"/>
            <a:ext cx="11551" cy="10459519"/>
          </a:xfrm>
          <a:prstGeom prst="line">
            <a:avLst/>
          </a:prstGeom>
          <a:ln w="9525" cap="rnd">
            <a:solidFill>
              <a:srgbClr val="D22D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590" b="-3927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907342" y="1694330"/>
            <a:ext cx="14473316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230"/>
              </a:lnSpc>
            </a:pPr>
            <a:r>
              <a:rPr lang="en-US" sz="6858" b="1" spc="221" dirty="0" err="1">
                <a:solidFill>
                  <a:srgbClr val="003657"/>
                </a:solidFill>
                <a:latin typeface="Gill Sans MT" panose="020B0502020104020203" pitchFamily="34" charset="0"/>
              </a:rPr>
              <a:t>Vyučované</a:t>
            </a:r>
            <a:r>
              <a:rPr lang="en-US" sz="6858" b="1" spc="22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6858" b="1" spc="221" dirty="0" err="1">
                <a:solidFill>
                  <a:srgbClr val="003657"/>
                </a:solidFill>
                <a:latin typeface="Gill Sans MT" panose="020B0502020104020203" pitchFamily="34" charset="0"/>
              </a:rPr>
              <a:t>předměty</a:t>
            </a:r>
            <a:r>
              <a:rPr lang="en-US" sz="6858" b="1" spc="22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6858" b="1" spc="221" dirty="0" err="1">
                <a:solidFill>
                  <a:srgbClr val="003657"/>
                </a:solidFill>
                <a:latin typeface="Gill Sans MT" panose="020B0502020104020203" pitchFamily="34" charset="0"/>
              </a:rPr>
              <a:t>podrobněji</a:t>
            </a:r>
            <a:endParaRPr lang="en-US" sz="6858" b="1" spc="221" dirty="0">
              <a:solidFill>
                <a:srgbClr val="003657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907342" y="3375565"/>
            <a:ext cx="6250608" cy="588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333" lvl="1" indent="-205166" algn="l">
              <a:lnSpc>
                <a:spcPts val="3826"/>
              </a:lnSpc>
              <a:buFont typeface="Arial"/>
              <a:buChar char="•"/>
            </a:pPr>
            <a:r>
              <a:rPr lang="en-US" sz="3188" b="1" dirty="0" err="1">
                <a:solidFill>
                  <a:srgbClr val="FF0000"/>
                </a:solidFill>
                <a:latin typeface="Gill Sans MT" panose="020B0502020104020203" pitchFamily="34" charset="0"/>
              </a:rPr>
              <a:t>Metody</a:t>
            </a:r>
            <a:r>
              <a:rPr lang="en-US" sz="3188" b="1" dirty="0">
                <a:solidFill>
                  <a:srgbClr val="FF0000"/>
                </a:solidFill>
                <a:latin typeface="Gill Sans MT" panose="020B0502020104020203" pitchFamily="34" charset="0"/>
              </a:rPr>
              <a:t> a </a:t>
            </a:r>
            <a:r>
              <a:rPr lang="en-US" sz="3188" b="1" dirty="0" err="1">
                <a:solidFill>
                  <a:srgbClr val="FF0000"/>
                </a:solidFill>
                <a:latin typeface="Gill Sans MT" panose="020B0502020104020203" pitchFamily="34" charset="0"/>
              </a:rPr>
              <a:t>teorie</a:t>
            </a:r>
            <a:r>
              <a:rPr lang="en-US" sz="3188" b="1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lang="en-US" sz="3188" b="1" dirty="0" err="1">
                <a:solidFill>
                  <a:srgbClr val="FF000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188" b="1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lang="en-US" sz="3188" b="1" dirty="0" err="1">
                <a:solidFill>
                  <a:srgbClr val="FF0000"/>
                </a:solidFill>
                <a:latin typeface="Gill Sans MT" panose="020B0502020104020203" pitchFamily="34" charset="0"/>
              </a:rPr>
              <a:t>práce</a:t>
            </a:r>
            <a:endParaRPr lang="en-US" sz="3188" b="1" dirty="0">
              <a:solidFill>
                <a:srgbClr val="FF0000"/>
              </a:solidFill>
              <a:latin typeface="Gill Sans MT" panose="020B0502020104020203" pitchFamily="34" charset="0"/>
            </a:endParaRPr>
          </a:p>
          <a:p>
            <a:pPr marL="410333" lvl="1" indent="-205166" algn="l">
              <a:lnSpc>
                <a:spcPts val="3826"/>
              </a:lnSpc>
              <a:buFont typeface="Arial"/>
              <a:buChar char="•"/>
            </a:pPr>
            <a:r>
              <a:rPr lang="en-US" sz="3188" b="1" dirty="0" err="1">
                <a:solidFill>
                  <a:srgbClr val="FF000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188" b="1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lang="en-US" sz="3188" b="1" dirty="0" err="1">
                <a:solidFill>
                  <a:srgbClr val="FF0000"/>
                </a:solidFill>
                <a:latin typeface="Gill Sans MT" panose="020B0502020104020203" pitchFamily="34" charset="0"/>
              </a:rPr>
              <a:t>politika</a:t>
            </a:r>
            <a:endParaRPr lang="en-US" sz="3188" b="1" dirty="0">
              <a:solidFill>
                <a:srgbClr val="FF0000"/>
              </a:solidFill>
              <a:latin typeface="Gill Sans MT" panose="020B0502020104020203" pitchFamily="34" charset="0"/>
            </a:endParaRPr>
          </a:p>
          <a:p>
            <a:pPr marL="410333" lvl="1" indent="-205166" algn="l">
              <a:lnSpc>
                <a:spcPts val="3826"/>
              </a:lnSpc>
              <a:buFont typeface="Arial"/>
              <a:buChar char="•"/>
            </a:pPr>
            <a:r>
              <a:rPr lang="en-US" sz="3188" b="1" dirty="0" err="1">
                <a:solidFill>
                  <a:srgbClr val="FF000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188" b="1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lang="en-US" sz="3188" b="1" dirty="0" err="1">
                <a:solidFill>
                  <a:srgbClr val="FF0000"/>
                </a:solidFill>
                <a:latin typeface="Gill Sans MT" panose="020B0502020104020203" pitchFamily="34" charset="0"/>
              </a:rPr>
              <a:t>služby</a:t>
            </a:r>
            <a:endParaRPr lang="en-US" sz="3188" b="1" dirty="0">
              <a:solidFill>
                <a:srgbClr val="FF0000"/>
              </a:solidFill>
              <a:latin typeface="Gill Sans MT" panose="020B0502020104020203" pitchFamily="34" charset="0"/>
            </a:endParaRPr>
          </a:p>
          <a:p>
            <a:pPr marL="410333" lvl="1" indent="-205166" algn="l">
              <a:lnSpc>
                <a:spcPts val="3826"/>
              </a:lnSpc>
              <a:buFont typeface="Arial"/>
              <a:buChar char="•"/>
            </a:pPr>
            <a:r>
              <a:rPr lang="en-US" sz="3188" b="1" dirty="0" err="1">
                <a:solidFill>
                  <a:srgbClr val="FF0000"/>
                </a:solidFill>
                <a:latin typeface="Gill Sans MT" panose="020B0502020104020203" pitchFamily="34" charset="0"/>
              </a:rPr>
              <a:t>Právo</a:t>
            </a:r>
            <a:endParaRPr lang="en-US" sz="3188" b="1" dirty="0">
              <a:solidFill>
                <a:srgbClr val="FF0000"/>
              </a:solidFill>
              <a:latin typeface="Gill Sans MT" panose="020B0502020104020203" pitchFamily="34" charset="0"/>
            </a:endParaRPr>
          </a:p>
          <a:p>
            <a:pPr marL="410333" lvl="1" indent="-205166" algn="l">
              <a:lnSpc>
                <a:spcPts val="3826"/>
              </a:lnSpc>
              <a:buFont typeface="Arial"/>
              <a:buChar char="•"/>
            </a:pPr>
            <a:r>
              <a:rPr lang="en-US" sz="3188" b="1" dirty="0" err="1">
                <a:solidFill>
                  <a:srgbClr val="FF0000"/>
                </a:solidFill>
                <a:latin typeface="Gill Sans MT" panose="020B0502020104020203" pitchFamily="34" charset="0"/>
              </a:rPr>
              <a:t>Praxe</a:t>
            </a:r>
            <a:endParaRPr lang="en-US" sz="3188" b="1" dirty="0">
              <a:solidFill>
                <a:srgbClr val="FF0000"/>
              </a:solidFill>
              <a:latin typeface="Gill Sans MT" panose="020B0502020104020203" pitchFamily="34" charset="0"/>
            </a:endParaRPr>
          </a:p>
          <a:p>
            <a:pPr marL="410333" lvl="1" indent="-205166" algn="l">
              <a:lnSpc>
                <a:spcPts val="3826"/>
              </a:lnSpc>
              <a:buFont typeface="Arial"/>
              <a:buChar char="•"/>
            </a:pPr>
            <a:r>
              <a:rPr lang="en-US" sz="3188" b="1" dirty="0" err="1">
                <a:solidFill>
                  <a:srgbClr val="1F497D"/>
                </a:solidFill>
                <a:latin typeface="Gill Sans MT" panose="020B0502020104020203" pitchFamily="34" charset="0"/>
              </a:rPr>
              <a:t>Teologické</a:t>
            </a:r>
            <a:r>
              <a:rPr lang="en-US" sz="3188" b="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188" b="1" dirty="0" err="1">
                <a:solidFill>
                  <a:srgbClr val="1F497D"/>
                </a:solidFill>
                <a:latin typeface="Gill Sans MT" panose="020B0502020104020203" pitchFamily="34" charset="0"/>
              </a:rPr>
              <a:t>obory</a:t>
            </a:r>
            <a:endParaRPr lang="en-US" sz="3188" b="1" dirty="0">
              <a:solidFill>
                <a:srgbClr val="1F497D"/>
              </a:solidFill>
              <a:latin typeface="Gill Sans MT" panose="020B0502020104020203" pitchFamily="34" charset="0"/>
            </a:endParaRPr>
          </a:p>
          <a:p>
            <a:pPr marL="410333" lvl="1" indent="-205166" algn="l">
              <a:lnSpc>
                <a:spcPts val="3826"/>
              </a:lnSpc>
              <a:buFont typeface="Arial"/>
              <a:buChar char="•"/>
            </a:pPr>
            <a:r>
              <a:rPr lang="en-US" sz="3188" b="1" dirty="0" err="1">
                <a:solidFill>
                  <a:srgbClr val="1F497D"/>
                </a:solidFill>
                <a:latin typeface="Gill Sans MT" panose="020B0502020104020203" pitchFamily="34" charset="0"/>
              </a:rPr>
              <a:t>Pastorace</a:t>
            </a:r>
            <a:endParaRPr lang="en-US" sz="3188" b="1" dirty="0">
              <a:solidFill>
                <a:srgbClr val="1F497D"/>
              </a:solidFill>
              <a:latin typeface="Gill Sans MT" panose="020B0502020104020203" pitchFamily="34" charset="0"/>
            </a:endParaRPr>
          </a:p>
          <a:p>
            <a:pPr marL="410333" lvl="1" indent="-205166" algn="l">
              <a:lnSpc>
                <a:spcPts val="3826"/>
              </a:lnSpc>
              <a:buFont typeface="Arial"/>
              <a:buChar char="•"/>
            </a:pPr>
            <a:r>
              <a:rPr lang="en-US" sz="3188" b="1" dirty="0" err="1">
                <a:solidFill>
                  <a:srgbClr val="000000"/>
                </a:solidFill>
                <a:latin typeface="Gill Sans MT" panose="020B0502020104020203" pitchFamily="34" charset="0"/>
              </a:rPr>
              <a:t>Sociologie</a:t>
            </a:r>
            <a:endParaRPr lang="en-US" sz="3188" b="1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410333" lvl="1" indent="-205166" algn="l">
              <a:lnSpc>
                <a:spcPts val="3826"/>
              </a:lnSpc>
              <a:buFont typeface="Arial"/>
              <a:buChar char="•"/>
            </a:pPr>
            <a:r>
              <a:rPr lang="en-US" sz="3188" b="1" dirty="0" err="1">
                <a:solidFill>
                  <a:srgbClr val="000000"/>
                </a:solidFill>
                <a:latin typeface="Gill Sans MT" panose="020B0502020104020203" pitchFamily="34" charset="0"/>
              </a:rPr>
              <a:t>Psychologie</a:t>
            </a:r>
            <a:endParaRPr lang="en-US" sz="3188" b="1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410333" lvl="1" indent="-205166" algn="l">
              <a:lnSpc>
                <a:spcPts val="3826"/>
              </a:lnSpc>
              <a:buFont typeface="Arial"/>
              <a:buChar char="•"/>
            </a:pPr>
            <a:r>
              <a:rPr lang="en-US" sz="3188" b="1" dirty="0">
                <a:solidFill>
                  <a:srgbClr val="000000"/>
                </a:solidFill>
                <a:latin typeface="Gill Sans MT" panose="020B0502020104020203" pitchFamily="34" charset="0"/>
              </a:rPr>
              <a:t>Etika, </a:t>
            </a:r>
            <a:r>
              <a:rPr lang="en-US" sz="3188" b="1" dirty="0" err="1">
                <a:solidFill>
                  <a:srgbClr val="000000"/>
                </a:solidFill>
                <a:latin typeface="Gill Sans MT" panose="020B0502020104020203" pitchFamily="34" charset="0"/>
              </a:rPr>
              <a:t>Filosofie</a:t>
            </a:r>
            <a:endParaRPr lang="en-US" sz="3188" b="1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410333" lvl="1" indent="-205166" algn="l">
              <a:lnSpc>
                <a:spcPts val="3826"/>
              </a:lnSpc>
              <a:buFont typeface="Arial"/>
              <a:buChar char="•"/>
            </a:pPr>
            <a:r>
              <a:rPr lang="en-US" sz="3188" b="1" dirty="0" err="1">
                <a:solidFill>
                  <a:srgbClr val="000000"/>
                </a:solidFill>
                <a:latin typeface="Gill Sans MT" panose="020B0502020104020203" pitchFamily="34" charset="0"/>
              </a:rPr>
              <a:t>Výzkumné</a:t>
            </a:r>
            <a:r>
              <a:rPr lang="en-US" sz="3188" b="1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3188" b="1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metody</a:t>
            </a:r>
            <a:endParaRPr lang="en-US" sz="3188" b="1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410333" lvl="1" indent="-205166" algn="l">
              <a:lnSpc>
                <a:spcPts val="3826"/>
              </a:lnSpc>
              <a:buFont typeface="Arial"/>
              <a:buChar char="•"/>
            </a:pPr>
            <a:r>
              <a:rPr lang="en-US" sz="3188" b="1" dirty="0" err="1">
                <a:solidFill>
                  <a:srgbClr val="000000"/>
                </a:solidFill>
                <a:latin typeface="Gill Sans MT" panose="020B0502020104020203" pitchFamily="34" charset="0"/>
              </a:rPr>
              <a:t>Jazyky</a:t>
            </a:r>
            <a:endParaRPr lang="en-US" sz="3188" b="1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806102" y="3632989"/>
            <a:ext cx="6991541" cy="540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0700" lvl="1" indent="-225350" algn="l">
              <a:lnSpc>
                <a:spcPts val="4202"/>
              </a:lnSpc>
              <a:buFont typeface="Arial"/>
              <a:buChar char="•"/>
            </a:pP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502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ekonomika</a:t>
            </a:r>
            <a:endParaRPr lang="en-US" sz="3502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450700" lvl="1" indent="-225350" algn="l">
              <a:lnSpc>
                <a:spcPts val="4202"/>
              </a:lnSpc>
              <a:buFont typeface="Arial"/>
              <a:buChar char="•"/>
            </a:pP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502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práce</a:t>
            </a:r>
            <a:r>
              <a:rPr lang="en-US" sz="3502" dirty="0">
                <a:solidFill>
                  <a:srgbClr val="000000"/>
                </a:solidFill>
                <a:latin typeface="Gill Sans MT" panose="020B0502020104020203" pitchFamily="34" charset="0"/>
              </a:rPr>
              <a:t> s </a:t>
            </a: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různými</a:t>
            </a:r>
            <a:r>
              <a:rPr lang="en-US" sz="3502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cílovými</a:t>
            </a:r>
            <a:r>
              <a:rPr lang="en-US" sz="3502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skupinami</a:t>
            </a:r>
            <a:r>
              <a:rPr lang="en-US" sz="3502" dirty="0">
                <a:solidFill>
                  <a:srgbClr val="000000"/>
                </a:solidFill>
                <a:latin typeface="Gill Sans MT" panose="020B0502020104020203" pitchFamily="34" charset="0"/>
              </a:rPr>
              <a:t> (</a:t>
            </a: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rodinou</a:t>
            </a:r>
            <a:r>
              <a:rPr lang="en-US" sz="3502" dirty="0">
                <a:solidFill>
                  <a:srgbClr val="000000"/>
                </a:solidFill>
                <a:latin typeface="Gill Sans MT" panose="020B0502020104020203" pitchFamily="34" charset="0"/>
              </a:rPr>
              <a:t>, </a:t>
            </a: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menšinami</a:t>
            </a:r>
            <a:r>
              <a:rPr lang="en-US" sz="3502" dirty="0">
                <a:solidFill>
                  <a:srgbClr val="000000"/>
                </a:solidFill>
                <a:latin typeface="Gill Sans MT" panose="020B0502020104020203" pitchFamily="34" charset="0"/>
              </a:rPr>
              <a:t>)</a:t>
            </a:r>
          </a:p>
          <a:p>
            <a:pPr marL="450700" lvl="1" indent="-225350" algn="l">
              <a:lnSpc>
                <a:spcPts val="4202"/>
              </a:lnSpc>
              <a:buFont typeface="Arial"/>
              <a:buChar char="•"/>
            </a:pP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Mezioborová</a:t>
            </a:r>
            <a:r>
              <a:rPr lang="en-US" sz="3502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502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práce</a:t>
            </a:r>
            <a:endParaRPr lang="en-US" sz="3502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450700" lvl="1" indent="-225350" algn="l">
              <a:lnSpc>
                <a:spcPts val="4202"/>
              </a:lnSpc>
              <a:buFont typeface="Arial"/>
              <a:buChar char="•"/>
            </a:pP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502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práce</a:t>
            </a:r>
            <a:r>
              <a:rPr lang="en-US" sz="3502" dirty="0">
                <a:solidFill>
                  <a:srgbClr val="000000"/>
                </a:solidFill>
                <a:latin typeface="Gill Sans MT" panose="020B0502020104020203" pitchFamily="34" charset="0"/>
              </a:rPr>
              <a:t> v </a:t>
            </a: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církevních</a:t>
            </a:r>
            <a:r>
              <a:rPr lang="en-US" sz="3502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organizacích</a:t>
            </a:r>
            <a:endParaRPr lang="en-US" sz="3502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450700" lvl="1" indent="-225350" algn="l">
              <a:lnSpc>
                <a:spcPts val="4202"/>
              </a:lnSpc>
              <a:buFont typeface="Arial"/>
              <a:buChar char="•"/>
            </a:pP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Komunitní</a:t>
            </a:r>
            <a:r>
              <a:rPr lang="en-US" sz="3502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502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práce</a:t>
            </a:r>
            <a:endParaRPr lang="en-US" sz="3502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450700" lvl="1" indent="-225350" algn="l">
              <a:lnSpc>
                <a:spcPts val="4202"/>
              </a:lnSpc>
              <a:buFont typeface="Arial"/>
              <a:buChar char="•"/>
            </a:pPr>
            <a:r>
              <a:rPr lang="en-US" sz="3502" dirty="0">
                <a:solidFill>
                  <a:srgbClr val="000000"/>
                </a:solidFill>
                <a:latin typeface="Gill Sans MT" panose="020B0502020104020203" pitchFamily="34" charset="0"/>
              </a:rPr>
              <a:t>Management v </a:t>
            </a: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sociálních</a:t>
            </a:r>
            <a:r>
              <a:rPr lang="en-US" sz="3502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službách</a:t>
            </a:r>
            <a:endParaRPr lang="en-US" sz="3502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450700" lvl="1" indent="-225350" algn="l">
              <a:lnSpc>
                <a:spcPts val="4202"/>
              </a:lnSpc>
              <a:buFont typeface="Arial"/>
              <a:buChar char="•"/>
            </a:pP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Výzkumná</a:t>
            </a:r>
            <a:r>
              <a:rPr lang="en-US" sz="3502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dílna</a:t>
            </a:r>
            <a:endParaRPr lang="en-US" sz="3502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450552" lvl="1" indent="-225276" algn="l">
              <a:lnSpc>
                <a:spcPts val="4202"/>
              </a:lnSpc>
              <a:buFont typeface="Arial"/>
              <a:buChar char="•"/>
            </a:pP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Další</a:t>
            </a:r>
            <a:r>
              <a:rPr lang="en-US" sz="3502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volitelné</a:t>
            </a:r>
            <a:r>
              <a:rPr lang="en-US" sz="3502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3502" dirty="0" err="1">
                <a:solidFill>
                  <a:srgbClr val="000000"/>
                </a:solidFill>
                <a:latin typeface="Gill Sans MT" panose="020B0502020104020203" pitchFamily="34" charset="0"/>
              </a:rPr>
              <a:t>předměty</a:t>
            </a:r>
            <a:endParaRPr lang="en-US" sz="3502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588069" y="2986950"/>
            <a:ext cx="14379177" cy="627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9212" lvl="1" indent="-349606">
              <a:lnSpc>
                <a:spcPts val="5505"/>
              </a:lnSpc>
              <a:buFont typeface="Arial"/>
              <a:buChar char="•"/>
            </a:pP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Profilové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předměty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–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Teorie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metody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práce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politika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práce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s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cílovými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skupinami</a:t>
            </a:r>
            <a:endParaRPr lang="en-US" sz="3238" spc="191" dirty="0">
              <a:solidFill>
                <a:srgbClr val="D22D40"/>
              </a:solidFill>
              <a:latin typeface="Gill Sans MT" panose="020B0502020104020203" pitchFamily="34" charset="0"/>
            </a:endParaRPr>
          </a:p>
          <a:p>
            <a:pPr marL="699212" lvl="1" indent="-349606">
              <a:lnSpc>
                <a:spcPts val="5505"/>
              </a:lnSpc>
              <a:buFont typeface="Arial"/>
              <a:buChar char="•"/>
            </a:pP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Společensko-vědní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teoretické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předměty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–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Sociologie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Psychologie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Filosofie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, Etika,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Výzkumné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metody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–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výzkumná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dílna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Jazyky</a:t>
            </a:r>
            <a:endParaRPr lang="en-US" sz="3238" spc="191" dirty="0">
              <a:solidFill>
                <a:srgbClr val="D22D40"/>
              </a:solidFill>
              <a:latin typeface="Gill Sans MT" panose="020B0502020104020203" pitchFamily="34" charset="0"/>
            </a:endParaRPr>
          </a:p>
          <a:p>
            <a:pPr marL="699212" lvl="1" indent="-349606">
              <a:lnSpc>
                <a:spcPts val="5505"/>
              </a:lnSpc>
              <a:buFont typeface="Arial"/>
              <a:buChar char="•"/>
            </a:pP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Teologické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pastorační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předměty</a:t>
            </a:r>
            <a:endParaRPr lang="en-US" sz="3238" b="1" spc="191" dirty="0">
              <a:solidFill>
                <a:srgbClr val="D22D40"/>
              </a:solidFill>
              <a:latin typeface="Gill Sans MT" panose="020B0502020104020203" pitchFamily="34" charset="0"/>
            </a:endParaRPr>
          </a:p>
          <a:p>
            <a:pPr marL="699212" lvl="1" indent="-349606">
              <a:lnSpc>
                <a:spcPts val="5505"/>
              </a:lnSpc>
              <a:buFont typeface="Arial"/>
              <a:buChar char="•"/>
            </a:pP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Volitelné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předměty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(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včetně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anglických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kurzů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) – </a:t>
            </a:r>
          </a:p>
          <a:p>
            <a:pPr algn="just">
              <a:lnSpc>
                <a:spcPts val="5505"/>
              </a:lnSpc>
            </a:pP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    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ekonomika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práce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v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církevních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organizacích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</a:p>
          <a:p>
            <a:pPr algn="just">
              <a:lnSpc>
                <a:spcPts val="5505"/>
              </a:lnSpc>
            </a:pP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    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práce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zaměřená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na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člověka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Dluhové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poradenství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</a:p>
          <a:p>
            <a:pPr algn="just">
              <a:lnSpc>
                <a:spcPts val="5505"/>
              </a:lnSpc>
            </a:pP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    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Pomoc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obětem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sexuálních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deliktů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v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náboženském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kontextu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atd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907342" y="1675280"/>
            <a:ext cx="14379177" cy="1243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13"/>
              </a:lnSpc>
            </a:pPr>
            <a:r>
              <a:rPr lang="en-US" sz="8094" b="1" spc="261">
                <a:solidFill>
                  <a:srgbClr val="003657"/>
                </a:solidFill>
                <a:latin typeface="Gill Sans MT" panose="020B0502020104020203" pitchFamily="34" charset="0"/>
              </a:rPr>
              <a:t>Pilíře studijního programu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78731" y="-13380"/>
            <a:ext cx="7709269" cy="10298755"/>
          </a:xfrm>
          <a:custGeom>
            <a:avLst/>
            <a:gdLst/>
            <a:ahLst/>
            <a:cxnLst/>
            <a:rect l="l" t="t" r="r" b="b"/>
            <a:pathLst>
              <a:path w="7709269" h="10298755">
                <a:moveTo>
                  <a:pt x="0" y="0"/>
                </a:moveTo>
                <a:lnTo>
                  <a:pt x="7709269" y="0"/>
                </a:lnTo>
                <a:lnTo>
                  <a:pt x="7709269" y="10298755"/>
                </a:lnTo>
                <a:lnTo>
                  <a:pt x="0" y="10298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2606" r="-3103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 descr="Obsah obrázku text, Písmo, kruh, logo  Popis byl vytvořen automaticky"/>
          <p:cNvSpPr/>
          <p:nvPr/>
        </p:nvSpPr>
        <p:spPr>
          <a:xfrm>
            <a:off x="102870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1748340" y="2608236"/>
            <a:ext cx="7929060" cy="632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25"/>
              </a:lnSpc>
            </a:pPr>
            <a:r>
              <a:rPr lang="en-US" sz="4320" b="1" spc="91" dirty="0">
                <a:solidFill>
                  <a:srgbClr val="003657"/>
                </a:solidFill>
                <a:latin typeface="Gill Sans MT" panose="020B0502020104020203" pitchFamily="34" charset="0"/>
              </a:rPr>
              <a:t>PRAXE </a:t>
            </a:r>
            <a:r>
              <a:rPr lang="en-US" sz="4320" b="1" spc="91" dirty="0" err="1">
                <a:solidFill>
                  <a:srgbClr val="003657"/>
                </a:solidFill>
                <a:latin typeface="Gill Sans MT" panose="020B0502020104020203" pitchFamily="34" charset="0"/>
              </a:rPr>
              <a:t>zajišťuje</a:t>
            </a:r>
            <a:r>
              <a:rPr lang="en-US" sz="4320" b="1" spc="91" dirty="0">
                <a:solidFill>
                  <a:srgbClr val="003657"/>
                </a:solidFill>
                <a:latin typeface="Gill Sans MT" panose="020B0502020104020203" pitchFamily="34" charset="0"/>
              </a:rPr>
              <a:t> VOŠ </a:t>
            </a:r>
            <a:r>
              <a:rPr lang="en-US" sz="4320" b="1" spc="91" dirty="0" err="1">
                <a:solidFill>
                  <a:srgbClr val="003657"/>
                </a:solidFill>
                <a:latin typeface="Gill Sans MT" panose="020B0502020104020203" pitchFamily="34" charset="0"/>
              </a:rPr>
              <a:t>Jabok</a:t>
            </a:r>
            <a:endParaRPr lang="en-US" sz="4320" b="1" spc="91" dirty="0">
              <a:solidFill>
                <a:srgbClr val="003657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48340" y="3766926"/>
            <a:ext cx="7395660" cy="3671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0594" lvl="1" indent="-285297">
              <a:lnSpc>
                <a:spcPts val="3171"/>
              </a:lnSpc>
              <a:buFont typeface="Arial"/>
              <a:buChar char="•"/>
            </a:pP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Odpovídají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náplni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praxí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pro </a:t>
            </a:r>
            <a:r>
              <a:rPr lang="en-US" sz="2642" b="1" spc="60" dirty="0">
                <a:solidFill>
                  <a:srgbClr val="D22D40"/>
                </a:solidFill>
                <a:latin typeface="Gill Sans MT" panose="020B0502020104020203" pitchFamily="34" charset="0"/>
              </a:rPr>
              <a:t>DENNÍ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studium</a:t>
            </a:r>
            <a:endParaRPr lang="en-US" sz="2642" spc="60" dirty="0">
              <a:solidFill>
                <a:srgbClr val="D22D40"/>
              </a:solidFill>
              <a:latin typeface="Gill Sans MT" panose="020B0502020104020203" pitchFamily="34" charset="0"/>
            </a:endParaRPr>
          </a:p>
          <a:p>
            <a:pPr marL="570594" lvl="1" indent="-285297">
              <a:lnSpc>
                <a:spcPts val="3171"/>
              </a:lnSpc>
              <a:buFont typeface="Arial"/>
              <a:buChar char="•"/>
            </a:pP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Studenti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absolvují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celkem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b="1" spc="60" dirty="0">
                <a:solidFill>
                  <a:srgbClr val="D22D40"/>
                </a:solidFill>
                <a:latin typeface="Gill Sans MT" panose="020B0502020104020203" pitchFamily="34" charset="0"/>
              </a:rPr>
              <a:t>540 </a:t>
            </a:r>
            <a:r>
              <a:rPr lang="en-US" sz="2642" b="1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hodin</a:t>
            </a:r>
            <a:r>
              <a:rPr lang="en-US" sz="2642" b="1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praxí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na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nejméně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b="1" spc="60" dirty="0">
                <a:solidFill>
                  <a:srgbClr val="D22D40"/>
                </a:solidFill>
                <a:latin typeface="Gill Sans MT" panose="020B0502020104020203" pitchFamily="34" charset="0"/>
              </a:rPr>
              <a:t>5 </a:t>
            </a:r>
            <a:r>
              <a:rPr lang="en-US" sz="2642" b="1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různých</a:t>
            </a:r>
            <a:r>
              <a:rPr lang="en-US" sz="2642" b="1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b="1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pracovištích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. </a:t>
            </a:r>
          </a:p>
          <a:p>
            <a:pPr marL="570594" lvl="1" indent="-285297">
              <a:lnSpc>
                <a:spcPts val="3171"/>
              </a:lnSpc>
              <a:buFont typeface="Arial"/>
              <a:buChar char="•"/>
            </a:pP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Na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každém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pracovišti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student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stráví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b="1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minimálně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b="1" spc="60" dirty="0">
                <a:solidFill>
                  <a:srgbClr val="D22D40"/>
                </a:solidFill>
                <a:latin typeface="Gill Sans MT" panose="020B0502020104020203" pitchFamily="34" charset="0"/>
              </a:rPr>
              <a:t>30 </a:t>
            </a:r>
            <a:r>
              <a:rPr lang="en-US" sz="2642" b="1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hodin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. </a:t>
            </a:r>
          </a:p>
          <a:p>
            <a:pPr>
              <a:lnSpc>
                <a:spcPts val="3171"/>
              </a:lnSpc>
            </a:pPr>
            <a:endParaRPr lang="en-US" sz="2642" spc="60" dirty="0">
              <a:solidFill>
                <a:srgbClr val="D22D40"/>
              </a:solidFill>
              <a:latin typeface="Gill Sans MT" panose="020B0502020104020203" pitchFamily="34" charset="0"/>
            </a:endParaRPr>
          </a:p>
          <a:p>
            <a:pPr>
              <a:lnSpc>
                <a:spcPts val="3171"/>
              </a:lnSpc>
            </a:pP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Praxe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jsou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reflektované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reflexe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probíhá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zejména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na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metodických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supervizních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seminářích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</a:p>
          <a:p>
            <a:pPr algn="l">
              <a:lnSpc>
                <a:spcPts val="3171"/>
              </a:lnSpc>
            </a:pPr>
            <a:r>
              <a:rPr lang="en-US" sz="2642" spc="61" dirty="0">
                <a:solidFill>
                  <a:srgbClr val="D22D40"/>
                </a:solidFill>
                <a:latin typeface="Gill Sans MT" panose="020B0502020104020203" pitchFamily="34" charset="0"/>
              </a:rPr>
              <a:t>k </a:t>
            </a:r>
            <a:r>
              <a:rPr lang="en-US" sz="2642" spc="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praxi</a:t>
            </a:r>
            <a:r>
              <a:rPr lang="en-US" sz="2642" spc="61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2642" spc="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které</a:t>
            </a:r>
            <a:r>
              <a:rPr lang="en-US" sz="2642" spc="61" dirty="0">
                <a:solidFill>
                  <a:srgbClr val="D22D40"/>
                </a:solidFill>
                <a:latin typeface="Gill Sans MT" panose="020B0502020104020203" pitchFamily="34" charset="0"/>
              </a:rPr>
              <a:t> student </a:t>
            </a:r>
            <a:r>
              <a:rPr lang="en-US" sz="2642" spc="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plní</a:t>
            </a:r>
            <a:r>
              <a:rPr lang="en-US" sz="2642" spc="6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současně</a:t>
            </a:r>
            <a:r>
              <a:rPr lang="en-US" sz="2642" spc="61" dirty="0">
                <a:solidFill>
                  <a:srgbClr val="D22D40"/>
                </a:solidFill>
                <a:latin typeface="Gill Sans MT" panose="020B0502020104020203" pitchFamily="34" charset="0"/>
              </a:rPr>
              <a:t> s </a:t>
            </a:r>
            <a:r>
              <a:rPr lang="en-US" sz="2642" spc="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praxí</a:t>
            </a:r>
            <a:r>
              <a:rPr lang="en-US" sz="2642" spc="61" dirty="0">
                <a:solidFill>
                  <a:srgbClr val="D22D40"/>
                </a:solidFill>
                <a:latin typeface="Gill Sans MT" panose="020B0502020104020203" pitchFamily="34" charset="0"/>
              </a:rPr>
              <a:t>.</a:t>
            </a:r>
          </a:p>
        </p:txBody>
      </p:sp>
      <p:sp>
        <p:nvSpPr>
          <p:cNvPr id="6" name="Freeform 6"/>
          <p:cNvSpPr/>
          <p:nvPr/>
        </p:nvSpPr>
        <p:spPr>
          <a:xfrm>
            <a:off x="-4" y="3721906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255327"/>
            <a:ext cx="6049386" cy="4030404"/>
          </a:xfrm>
          <a:custGeom>
            <a:avLst/>
            <a:gdLst/>
            <a:ahLst/>
            <a:cxnLst/>
            <a:rect l="l" t="t" r="r" b="b"/>
            <a:pathLst>
              <a:path w="6049386" h="4030404">
                <a:moveTo>
                  <a:pt x="0" y="0"/>
                </a:moveTo>
                <a:lnTo>
                  <a:pt x="6049386" y="0"/>
                </a:lnTo>
                <a:lnTo>
                  <a:pt x="6049386" y="4030403"/>
                </a:lnTo>
                <a:lnTo>
                  <a:pt x="0" y="4030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6127332" y="6255327"/>
            <a:ext cx="6029222" cy="4030404"/>
          </a:xfrm>
          <a:custGeom>
            <a:avLst/>
            <a:gdLst/>
            <a:ahLst/>
            <a:cxnLst/>
            <a:rect l="l" t="t" r="r" b="b"/>
            <a:pathLst>
              <a:path w="6029222" h="4030404">
                <a:moveTo>
                  <a:pt x="0" y="0"/>
                </a:moveTo>
                <a:lnTo>
                  <a:pt x="6029222" y="0"/>
                </a:lnTo>
                <a:lnTo>
                  <a:pt x="6029222" y="4030403"/>
                </a:lnTo>
                <a:lnTo>
                  <a:pt x="0" y="40304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2237201" y="6255327"/>
            <a:ext cx="6050799" cy="4031673"/>
          </a:xfrm>
          <a:custGeom>
            <a:avLst/>
            <a:gdLst/>
            <a:ahLst/>
            <a:cxnLst/>
            <a:rect l="l" t="t" r="r" b="b"/>
            <a:pathLst>
              <a:path w="6050799" h="4031673">
                <a:moveTo>
                  <a:pt x="0" y="0"/>
                </a:moveTo>
                <a:lnTo>
                  <a:pt x="6050799" y="0"/>
                </a:lnTo>
                <a:lnTo>
                  <a:pt x="6050799" y="4031673"/>
                </a:lnTo>
                <a:lnTo>
                  <a:pt x="0" y="40316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1669370" y="1679940"/>
            <a:ext cx="1552097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193">
                <a:solidFill>
                  <a:srgbClr val="003657"/>
                </a:solidFill>
                <a:latin typeface="Gill Sans MT" panose="020B0502020104020203" pitchFamily="34" charset="0"/>
              </a:rPr>
              <a:t>Další aktivity studentů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4839" y="2850319"/>
            <a:ext cx="10892362" cy="2430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3566" lvl="1" indent="-391783">
              <a:lnSpc>
                <a:spcPts val="4718"/>
              </a:lnSpc>
              <a:buFont typeface="Arial"/>
              <a:buChar char="•"/>
            </a:pPr>
            <a:r>
              <a:rPr lang="en-US" sz="3629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Hosté</a:t>
            </a:r>
            <a:r>
              <a:rPr lang="en-US" sz="3629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629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na</a:t>
            </a:r>
            <a:r>
              <a:rPr lang="en-US" sz="3629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629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fakultě</a:t>
            </a:r>
            <a:endParaRPr lang="en-US" sz="3629" spc="214" dirty="0">
              <a:solidFill>
                <a:srgbClr val="D22D40"/>
              </a:solidFill>
              <a:latin typeface="Gill Sans MT" panose="020B0502020104020203" pitchFamily="34" charset="0"/>
            </a:endParaRPr>
          </a:p>
          <a:p>
            <a:pPr marL="783566" lvl="1" indent="-391783">
              <a:lnSpc>
                <a:spcPts val="4718"/>
              </a:lnSpc>
              <a:buFont typeface="Arial"/>
              <a:buChar char="•"/>
            </a:pPr>
            <a:r>
              <a:rPr lang="en-US" sz="3629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Studium</a:t>
            </a:r>
            <a:r>
              <a:rPr lang="en-US" sz="3629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v </a:t>
            </a:r>
            <a:r>
              <a:rPr lang="en-US" sz="3629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zahraničí</a:t>
            </a:r>
            <a:r>
              <a:rPr lang="en-US" sz="3629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– program ERASMUS</a:t>
            </a:r>
          </a:p>
          <a:p>
            <a:pPr marL="783566" lvl="1" indent="-391783">
              <a:lnSpc>
                <a:spcPts val="4718"/>
              </a:lnSpc>
              <a:buFont typeface="Arial"/>
              <a:buChar char="•"/>
            </a:pPr>
            <a:r>
              <a:rPr lang="en-US" sz="3629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Mimostudijní</a:t>
            </a:r>
            <a:r>
              <a:rPr lang="en-US" sz="3629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629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aktivity</a:t>
            </a:r>
            <a:r>
              <a:rPr lang="en-US" sz="3629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629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studentů</a:t>
            </a:r>
            <a:r>
              <a:rPr lang="en-US" sz="3629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</a:p>
          <a:p>
            <a:pPr marL="783566" lvl="1" indent="-391783" algn="l">
              <a:lnSpc>
                <a:spcPts val="4718"/>
              </a:lnSpc>
              <a:buFont typeface="Arial"/>
              <a:buChar char="•"/>
            </a:pPr>
            <a:r>
              <a:rPr lang="en-US" sz="3629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Možnost</a:t>
            </a:r>
            <a:r>
              <a:rPr lang="en-US" sz="3629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629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zapojení</a:t>
            </a:r>
            <a:r>
              <a:rPr lang="en-US" sz="3629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do </a:t>
            </a:r>
            <a:r>
              <a:rPr lang="en-US" sz="3629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aktivit</a:t>
            </a:r>
            <a:r>
              <a:rPr lang="en-US" sz="3629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629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katedry</a:t>
            </a:r>
            <a:r>
              <a:rPr lang="en-US" sz="3629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3629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fakulty</a:t>
            </a:r>
            <a:endParaRPr lang="en-US" sz="3629" spc="214" dirty="0">
              <a:solidFill>
                <a:srgbClr val="D22D40"/>
              </a:solidFill>
              <a:latin typeface="Gill Sans MT" panose="020B0502020104020203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545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7715250" cy="10287000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TextBox 4"/>
          <p:cNvSpPr txBox="1"/>
          <p:nvPr/>
        </p:nvSpPr>
        <p:spPr>
          <a:xfrm>
            <a:off x="9919202" y="3004374"/>
            <a:ext cx="4406398" cy="6322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25"/>
              </a:lnSpc>
            </a:pPr>
            <a:r>
              <a:rPr lang="en-US" sz="4320" b="1" spc="91">
                <a:solidFill>
                  <a:srgbClr val="003657"/>
                </a:solidFill>
                <a:latin typeface="Gill Sans MT" panose="020B0502020104020203" pitchFamily="34" charset="0"/>
              </a:rPr>
              <a:t>Nároky studia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42284" y="4003877"/>
            <a:ext cx="7395660" cy="20300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0594" lvl="1" indent="-285297">
              <a:lnSpc>
                <a:spcPts val="3171"/>
              </a:lnSpc>
              <a:buFont typeface="Arial"/>
              <a:buChar char="•"/>
            </a:pP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na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samostatnost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motivaci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aktivitu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při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studiu</a:t>
            </a:r>
            <a:endParaRPr lang="en-US" sz="2642" spc="60" dirty="0">
              <a:solidFill>
                <a:srgbClr val="D22D40"/>
              </a:solidFill>
              <a:latin typeface="Gill Sans MT" panose="020B0502020104020203" pitchFamily="34" charset="0"/>
            </a:endParaRPr>
          </a:p>
          <a:p>
            <a:pPr marL="570594" lvl="1" indent="-285297">
              <a:lnSpc>
                <a:spcPts val="3171"/>
              </a:lnSpc>
              <a:buFont typeface="Arial"/>
              <a:buChar char="•"/>
            </a:pP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zájem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o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člověka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společnost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b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</a:b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a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vzájemnou</a:t>
            </a:r>
            <a:r>
              <a:rPr lang="en-US" sz="2642" spc="60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pomoc</a:t>
            </a:r>
            <a:endParaRPr lang="en-US" sz="2642" spc="60" dirty="0">
              <a:solidFill>
                <a:srgbClr val="D22D40"/>
              </a:solidFill>
              <a:latin typeface="Gill Sans MT" panose="020B0502020104020203" pitchFamily="34" charset="0"/>
            </a:endParaRPr>
          </a:p>
          <a:p>
            <a:pPr marL="570594" lvl="1" indent="-285297" algn="l">
              <a:lnSpc>
                <a:spcPts val="3171"/>
              </a:lnSpc>
              <a:buFont typeface="Arial"/>
              <a:buChar char="•"/>
            </a:pPr>
            <a:r>
              <a:rPr lang="en-US" sz="2642" spc="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zájem</a:t>
            </a:r>
            <a:r>
              <a:rPr lang="en-US" sz="2642" spc="61" dirty="0">
                <a:solidFill>
                  <a:srgbClr val="D22D40"/>
                </a:solidFill>
                <a:latin typeface="Gill Sans MT" panose="020B0502020104020203" pitchFamily="34" charset="0"/>
              </a:rPr>
              <a:t> o </a:t>
            </a:r>
            <a:r>
              <a:rPr lang="en-US" sz="2642" spc="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duchovní</a:t>
            </a:r>
            <a:r>
              <a:rPr lang="en-US" sz="2642" spc="61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2642" spc="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intelektuální</a:t>
            </a:r>
            <a:r>
              <a:rPr lang="en-US" sz="2642" spc="61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2642" spc="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humanitní</a:t>
            </a:r>
            <a:r>
              <a:rPr lang="en-US" sz="2642" spc="6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br>
              <a:rPr lang="en-US" sz="2642" spc="61" dirty="0">
                <a:solidFill>
                  <a:srgbClr val="D22D40"/>
                </a:solidFill>
                <a:latin typeface="Gill Sans MT" panose="020B0502020104020203" pitchFamily="34" charset="0"/>
              </a:rPr>
            </a:br>
            <a:r>
              <a:rPr lang="en-US" sz="2642" spc="61" dirty="0">
                <a:solidFill>
                  <a:srgbClr val="D22D40"/>
                </a:solidFill>
                <a:latin typeface="Gill Sans MT" panose="020B0502020104020203" pitchFamily="34" charset="0"/>
              </a:rPr>
              <a:t>a </a:t>
            </a:r>
            <a:r>
              <a:rPr lang="en-US" sz="2642" spc="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společensko-vědní</a:t>
            </a:r>
            <a:r>
              <a:rPr lang="en-US" sz="2642" spc="6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kontext</a:t>
            </a:r>
            <a:r>
              <a:rPr lang="en-US" sz="2642" spc="6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2642" spc="6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práce</a:t>
            </a:r>
            <a:endParaRPr lang="en-US" sz="2642" spc="61" dirty="0">
              <a:solidFill>
                <a:srgbClr val="D22D40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496125" y="2703486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8" y="0"/>
                </a:lnTo>
                <a:lnTo>
                  <a:pt x="1060388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578544" y="3199280"/>
            <a:ext cx="14652056" cy="3632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9212" lvl="1" indent="-349606">
              <a:lnSpc>
                <a:spcPts val="5829"/>
              </a:lnSpc>
              <a:buFont typeface="Arial"/>
              <a:buChar char="•"/>
            </a:pP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Umí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identifikovat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potřeby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klienta</a:t>
            </a:r>
            <a:endParaRPr lang="en-US" sz="3238" b="1" spc="191" dirty="0">
              <a:solidFill>
                <a:srgbClr val="D22D40"/>
              </a:solidFill>
              <a:latin typeface="Gill Sans MT" panose="020B0502020104020203" pitchFamily="34" charset="0"/>
            </a:endParaRPr>
          </a:p>
          <a:p>
            <a:pPr marL="699212" lvl="1" indent="-349606">
              <a:lnSpc>
                <a:spcPts val="5829"/>
              </a:lnSpc>
              <a:buFont typeface="Arial"/>
              <a:buChar char="•"/>
            </a:pP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Má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pochopení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pro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duchovní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potřeby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člověka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ví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, jak je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podpořit</a:t>
            </a:r>
            <a:endParaRPr lang="en-US" sz="3238" b="1" spc="191" dirty="0">
              <a:solidFill>
                <a:srgbClr val="D22D40"/>
              </a:solidFill>
              <a:latin typeface="Gill Sans MT" panose="020B0502020104020203" pitchFamily="34" charset="0"/>
            </a:endParaRPr>
          </a:p>
          <a:p>
            <a:pPr marL="699212" lvl="1" indent="-349606">
              <a:lnSpc>
                <a:spcPts val="5829"/>
              </a:lnSpc>
              <a:buFont typeface="Arial"/>
              <a:buChar char="•"/>
            </a:pP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Umí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vést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individuální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případ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klienta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postupovat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profesionálně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, „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umí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pomoci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“</a:t>
            </a:r>
          </a:p>
          <a:p>
            <a:pPr marL="699212" lvl="1" indent="-349606" algn="l">
              <a:lnSpc>
                <a:spcPts val="5829"/>
              </a:lnSpc>
              <a:buFont typeface="Arial"/>
              <a:buChar char="•"/>
            </a:pP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Má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schopnost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porozumět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komunitě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rozvíjet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její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zdroje</a:t>
            </a:r>
            <a:endParaRPr lang="en-US" sz="3238" b="1" spc="191" dirty="0">
              <a:solidFill>
                <a:srgbClr val="D22D40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907342" y="1675280"/>
            <a:ext cx="13309645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13"/>
              </a:lnSpc>
            </a:pPr>
            <a:r>
              <a:rPr lang="en-US" sz="8094" b="1" spc="2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Profil</a:t>
            </a:r>
            <a:r>
              <a:rPr lang="en-US" sz="8094" b="1" spc="2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8094" b="1" spc="2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absolventa</a:t>
            </a:r>
            <a:endParaRPr lang="en-US" sz="8094" b="1" spc="261" dirty="0">
              <a:solidFill>
                <a:srgbClr val="003657"/>
              </a:solidFill>
              <a:latin typeface="Gill Sans MT" panose="020B0502020104020203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907342" y="4403580"/>
            <a:ext cx="6983620" cy="485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10"/>
              </a:lnSpc>
            </a:pP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Ústní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zkouška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zaměřená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na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schopnost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hodnotově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a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kulturně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zdůvodněné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aplikace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teorií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</a:p>
          <a:p>
            <a:pPr>
              <a:lnSpc>
                <a:spcPts val="4210"/>
              </a:lnSpc>
            </a:pP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a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metod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práce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na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konkrétní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problémy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s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využitím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sociologických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a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psychologických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znalostí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,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jakož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b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</a:b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i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znalostí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politiky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,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práva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b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</a:b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a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sociálních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služeb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v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českém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b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</a:b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i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evropském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kontextu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. 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907342" y="1675280"/>
            <a:ext cx="13309645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13"/>
              </a:lnSpc>
            </a:pPr>
            <a:r>
              <a:rPr lang="en-US" sz="8094" b="1" spc="2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Státní</a:t>
            </a:r>
            <a:r>
              <a:rPr lang="en-US" sz="8094" b="1" spc="2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8094" b="1" spc="2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závěrečná</a:t>
            </a:r>
            <a:r>
              <a:rPr lang="en-US" sz="8094" b="1" spc="2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8094" b="1" spc="2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zkouška</a:t>
            </a:r>
            <a:endParaRPr lang="en-US" sz="8094" b="1" spc="261" dirty="0">
              <a:solidFill>
                <a:srgbClr val="003657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054324" y="4403580"/>
            <a:ext cx="6983620" cy="3196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10"/>
              </a:lnSpc>
            </a:pP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Ústní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zkouška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,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ověřující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schopnost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uplatnění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pastoračního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přístupu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</a:p>
          <a:p>
            <a:pPr algn="l">
              <a:lnSpc>
                <a:spcPts val="4210"/>
              </a:lnSpc>
            </a:pP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v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individuální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i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perspektivě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,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na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základě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filosoficko-teologických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,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antropologických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,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psychologických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b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</a:b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a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etických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1F497D"/>
                </a:solidFill>
                <a:latin typeface="Gill Sans MT" panose="020B0502020104020203" pitchFamily="34" charset="0"/>
              </a:rPr>
              <a:t>znalostí</a:t>
            </a:r>
            <a:r>
              <a:rPr lang="en-US" sz="3238" spc="191" dirty="0">
                <a:solidFill>
                  <a:srgbClr val="1F497D"/>
                </a:solidFill>
                <a:latin typeface="Gill Sans MT" panose="020B0502020104020203" pitchFamily="34" charset="0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07342" y="3351626"/>
            <a:ext cx="5562555" cy="632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25"/>
              </a:lnSpc>
            </a:pPr>
            <a:r>
              <a:rPr lang="en-US" sz="4320" b="1" spc="91" dirty="0">
                <a:solidFill>
                  <a:srgbClr val="D22D40"/>
                </a:solidFill>
                <a:latin typeface="Gill Sans MT" panose="020B0502020104020203" pitchFamily="34" charset="0"/>
              </a:rPr>
              <a:t>1. </a:t>
            </a:r>
            <a:r>
              <a:rPr lang="en-US" sz="4320" b="1" spc="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4320" b="1" spc="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4320" b="1" spc="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práce</a:t>
            </a:r>
            <a:endParaRPr lang="en-US" sz="4320" b="1" spc="91" dirty="0">
              <a:solidFill>
                <a:srgbClr val="D22D40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054324" y="3351626"/>
            <a:ext cx="5562555" cy="643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25"/>
              </a:lnSpc>
            </a:pPr>
            <a:r>
              <a:rPr lang="en-US" sz="4320" b="1" spc="91">
                <a:solidFill>
                  <a:srgbClr val="D22D40"/>
                </a:solidFill>
                <a:latin typeface="Gill Sans MT" panose="020B0502020104020203" pitchFamily="34" charset="0"/>
                <a:ea typeface="TT Smalls Bold"/>
              </a:rPr>
              <a:t>2. P﻿astorační práce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54324" y="8511092"/>
            <a:ext cx="4507010" cy="643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25"/>
              </a:lnSpc>
            </a:pPr>
            <a:r>
              <a:rPr lang="en-US" sz="4320" b="1" spc="91">
                <a:solidFill>
                  <a:srgbClr val="D22D40"/>
                </a:solidFill>
                <a:latin typeface="Gill Sans MT" panose="020B0502020104020203" pitchFamily="34" charset="0"/>
                <a:ea typeface="TT Smalls Bold"/>
              </a:rPr>
              <a:t>3. Obh﻿ajoba BP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578544" y="3199280"/>
            <a:ext cx="15459399" cy="5134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9212" lvl="1" indent="-349606">
              <a:lnSpc>
                <a:spcPts val="5829"/>
              </a:lnSpc>
              <a:buFont typeface="Arial"/>
              <a:buChar char="•"/>
            </a:pP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V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magisterském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oboru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přímo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zde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</a:p>
          <a:p>
            <a:pPr marL="1398423" lvl="2" indent="-466141">
              <a:lnSpc>
                <a:spcPts val="5829"/>
              </a:lnSpc>
              <a:buFont typeface="Arial"/>
              <a:buChar char="⚬"/>
            </a:pP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  <a:hlinkClick r:id="rId3" tooltip="https://web.etf.cuni.cz/ETFN-614.html"/>
              </a:rPr>
              <a:t>Komunitní krizová a pastorační práce - Diakonika </a:t>
            </a:r>
          </a:p>
          <a:p>
            <a:pPr marL="699212" lvl="1" indent="-349606">
              <a:lnSpc>
                <a:spcPts val="5829"/>
              </a:lnSpc>
              <a:buFont typeface="Arial"/>
              <a:buChar char="•"/>
            </a:pP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Nebo v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jiných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Mgr.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oborech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</a:p>
          <a:p>
            <a:pPr marL="1398423" lvl="2" indent="-466141">
              <a:lnSpc>
                <a:spcPts val="5829"/>
              </a:lnSpc>
              <a:buFont typeface="Arial"/>
              <a:buChar char="⚬"/>
            </a:pP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práce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na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FF</a:t>
            </a:r>
          </a:p>
          <a:p>
            <a:pPr marL="1398423" lvl="2" indent="-466141">
              <a:lnSpc>
                <a:spcPts val="5829"/>
              </a:lnSpc>
              <a:buFont typeface="Arial"/>
              <a:buChar char="⚬"/>
            </a:pP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Řízení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supervize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v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sociálních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zdravotnických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organizacích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FHS UK</a:t>
            </a:r>
          </a:p>
          <a:p>
            <a:pPr marL="1398423" lvl="2" indent="-466141">
              <a:lnSpc>
                <a:spcPts val="5829"/>
              </a:lnSpc>
              <a:buFont typeface="Arial"/>
              <a:buChar char="⚬"/>
            </a:pP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Občanský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sektor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FHS</a:t>
            </a:r>
          </a:p>
          <a:p>
            <a:pPr marL="1398423" lvl="2" indent="-466141" algn="l">
              <a:lnSpc>
                <a:spcPts val="5829"/>
              </a:lnSpc>
              <a:buFont typeface="Arial"/>
              <a:buChar char="⚬"/>
            </a:pP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Veřejná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politika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FSV UK 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907342" y="1675280"/>
            <a:ext cx="13309645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13"/>
              </a:lnSpc>
            </a:pPr>
            <a:r>
              <a:rPr lang="en-US" sz="8094" b="1" spc="2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Možnost</a:t>
            </a:r>
            <a:r>
              <a:rPr lang="en-US" sz="8094" b="1" spc="2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8094" b="1" spc="2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pokračovat</a:t>
            </a:r>
            <a:r>
              <a:rPr lang="en-US" sz="8094" b="1" spc="2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osoba, oblečení, Lidská tvář, úsměv  Popis byl vytvořen automaticky"/>
          <p:cNvSpPr/>
          <p:nvPr/>
        </p:nvSpPr>
        <p:spPr>
          <a:xfrm>
            <a:off x="18" y="9"/>
            <a:ext cx="18285094" cy="10286088"/>
          </a:xfrm>
          <a:custGeom>
            <a:avLst/>
            <a:gdLst/>
            <a:ahLst/>
            <a:cxnLst/>
            <a:rect l="l" t="t" r="r" b="b"/>
            <a:pathLst>
              <a:path w="18285094" h="10286088">
                <a:moveTo>
                  <a:pt x="0" y="0"/>
                </a:moveTo>
                <a:lnTo>
                  <a:pt x="18285094" y="0"/>
                </a:lnTo>
                <a:lnTo>
                  <a:pt x="18285094" y="10286089"/>
                </a:lnTo>
                <a:lnTo>
                  <a:pt x="0" y="10286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27" t="-6029" r="-186" b="-1917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 descr="Obsah obrázku vzor, čtverec, Symetrie, design  Popis byl vytvořen automaticky"/>
          <p:cNvSpPr/>
          <p:nvPr/>
        </p:nvSpPr>
        <p:spPr>
          <a:xfrm>
            <a:off x="14905925" y="493058"/>
            <a:ext cx="2947177" cy="2947177"/>
          </a:xfrm>
          <a:custGeom>
            <a:avLst/>
            <a:gdLst/>
            <a:ahLst/>
            <a:cxnLst/>
            <a:rect l="l" t="t" r="r" b="b"/>
            <a:pathLst>
              <a:path w="2947177" h="2947177">
                <a:moveTo>
                  <a:pt x="0" y="0"/>
                </a:moveTo>
                <a:lnTo>
                  <a:pt x="2947177" y="0"/>
                </a:lnTo>
                <a:lnTo>
                  <a:pt x="2947177" y="2947177"/>
                </a:lnTo>
                <a:lnTo>
                  <a:pt x="0" y="2947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6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09414" y="1148425"/>
            <a:ext cx="15269172" cy="118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5"/>
              </a:lnSpc>
            </a:pPr>
            <a:r>
              <a:rPr lang="en-US" sz="6548" b="1" spc="225" dirty="0" err="1">
                <a:solidFill>
                  <a:srgbClr val="FFFFFF"/>
                </a:solidFill>
                <a:latin typeface="Gill Sans MT" panose="020B0502020104020203" pitchFamily="34" charset="0"/>
              </a:rPr>
              <a:t>Přihláška</a:t>
            </a:r>
            <a:r>
              <a:rPr lang="en-US" sz="6548" b="1" spc="225" dirty="0">
                <a:solidFill>
                  <a:srgbClr val="FFFFFF"/>
                </a:solidFill>
                <a:latin typeface="Gill Sans MT" panose="020B0502020104020203" pitchFamily="34" charset="0"/>
              </a:rPr>
              <a:t> do 31. </a:t>
            </a:r>
            <a:r>
              <a:rPr lang="en-US" sz="6548" b="1" spc="225" dirty="0" err="1">
                <a:solidFill>
                  <a:srgbClr val="FFFFFF"/>
                </a:solidFill>
                <a:latin typeface="Gill Sans MT" panose="020B0502020104020203" pitchFamily="34" charset="0"/>
              </a:rPr>
              <a:t>března</a:t>
            </a:r>
            <a:r>
              <a:rPr lang="en-US" sz="6548" b="1" spc="225" dirty="0">
                <a:solidFill>
                  <a:srgbClr val="FFFFFF"/>
                </a:solidFill>
                <a:latin typeface="Gill Sans MT" panose="020B0502020104020203" pitchFamily="34" charset="0"/>
              </a:rPr>
              <a:t> 2024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623318" y="3449084"/>
            <a:ext cx="5041364" cy="5041364"/>
            <a:chOff x="0" y="0"/>
            <a:chExt cx="6721819" cy="67218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21819" cy="6721819"/>
            </a:xfrm>
            <a:custGeom>
              <a:avLst/>
              <a:gdLst/>
              <a:ahLst/>
              <a:cxnLst/>
              <a:rect l="l" t="t" r="r" b="b"/>
              <a:pathLst>
                <a:path w="6721819" h="6721819">
                  <a:moveTo>
                    <a:pt x="0" y="0"/>
                  </a:moveTo>
                  <a:lnTo>
                    <a:pt x="6721819" y="0"/>
                  </a:lnTo>
                  <a:lnTo>
                    <a:pt x="6721819" y="6721819"/>
                  </a:lnTo>
                  <a:lnTo>
                    <a:pt x="0" y="6721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588069" y="2203569"/>
            <a:ext cx="15671231" cy="6556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723" lvl="1" indent="-307862">
              <a:lnSpc>
                <a:spcPts val="3707"/>
              </a:lnSpc>
              <a:buFont typeface="Arial"/>
              <a:buChar char="•"/>
            </a:pP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V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posledních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let﻿ech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bylo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přijímací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řízení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  <a:ea typeface="TT Smalls"/>
              </a:rPr>
              <a:t> </a:t>
            </a:r>
            <a:r>
              <a:rPr lang="en-US" sz="2851" b="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bez </a:t>
            </a:r>
            <a:r>
              <a:rPr lang="en-US" sz="2851" b="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přijímací</a:t>
            </a:r>
            <a:r>
              <a:rPr lang="en-US" sz="2851" b="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b="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zkoušky</a:t>
            </a:r>
            <a:endParaRPr lang="en-US" sz="2851" b="1" spc="168" dirty="0">
              <a:solidFill>
                <a:srgbClr val="D22D40"/>
              </a:solidFill>
              <a:latin typeface="Gill Sans MT" panose="020B0502020104020203" pitchFamily="34" charset="0"/>
            </a:endParaRPr>
          </a:p>
          <a:p>
            <a:pPr marL="615723" lvl="1" indent="-307862">
              <a:lnSpc>
                <a:spcPts val="3707"/>
              </a:lnSpc>
              <a:buFont typeface="Arial"/>
              <a:buChar char="•"/>
            </a:pP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Přijímací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zkouška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je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jednokolová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</a:p>
          <a:p>
            <a:pPr marL="615723" lvl="1" indent="-307862">
              <a:lnSpc>
                <a:spcPts val="3707"/>
              </a:lnSpc>
              <a:buFont typeface="Arial"/>
              <a:buChar char="•"/>
            </a:pP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skládá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se ze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dvou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písemných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zkoušek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(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formou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testu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) a z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ústního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pohovoru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.</a:t>
            </a:r>
          </a:p>
          <a:p>
            <a:pPr>
              <a:lnSpc>
                <a:spcPts val="3707"/>
              </a:lnSpc>
            </a:pPr>
            <a:endParaRPr lang="en-US" sz="2851" spc="168" dirty="0">
              <a:solidFill>
                <a:srgbClr val="D22D40"/>
              </a:solidFill>
              <a:latin typeface="Gill Sans MT" panose="020B0502020104020203" pitchFamily="34" charset="0"/>
            </a:endParaRPr>
          </a:p>
          <a:p>
            <a:pPr algn="just">
              <a:lnSpc>
                <a:spcPts val="3707"/>
              </a:lnSpc>
            </a:pPr>
            <a:r>
              <a:rPr lang="en-US" sz="2851" spc="168" dirty="0">
                <a:solidFill>
                  <a:srgbClr val="003657"/>
                </a:solidFill>
                <a:latin typeface="Gill Sans MT" panose="020B0502020104020203" pitchFamily="34" charset="0"/>
              </a:rPr>
              <a:t>1) </a:t>
            </a:r>
            <a:r>
              <a:rPr lang="en-US" sz="2851" b="1" spc="168" dirty="0">
                <a:solidFill>
                  <a:srgbClr val="003657"/>
                </a:solidFill>
                <a:latin typeface="Gill Sans MT" panose="020B0502020104020203" pitchFamily="34" charset="0"/>
              </a:rPr>
              <a:t>Test </a:t>
            </a:r>
            <a:r>
              <a:rPr lang="en-US" sz="2851" b="1" spc="168" dirty="0" err="1">
                <a:solidFill>
                  <a:srgbClr val="003657"/>
                </a:solidFill>
                <a:latin typeface="Gill Sans MT" panose="020B0502020104020203" pitchFamily="34" charset="0"/>
              </a:rPr>
              <a:t>všeobecných</a:t>
            </a:r>
            <a:r>
              <a:rPr lang="en-US" sz="2851" b="1" spc="168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851" b="1" spc="168" dirty="0" err="1">
                <a:solidFill>
                  <a:srgbClr val="003657"/>
                </a:solidFill>
                <a:latin typeface="Gill Sans MT" panose="020B0502020104020203" pitchFamily="34" charset="0"/>
              </a:rPr>
              <a:t>znalostí</a:t>
            </a:r>
            <a:r>
              <a:rPr lang="en-US" sz="2851" b="1" spc="168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je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zaměřen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na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základy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všeobecné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humanitní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vzdělanosti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b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</a:b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s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důrazem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na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kulturní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oblast,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na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důležité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myšlenkové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tradice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v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evropském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kontextu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na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křesťanské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tradice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hodnoty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– max. 20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bodů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.</a:t>
            </a:r>
          </a:p>
          <a:p>
            <a:pPr algn="just">
              <a:lnSpc>
                <a:spcPts val="3707"/>
              </a:lnSpc>
            </a:pPr>
            <a:r>
              <a:rPr lang="en-US" sz="2851" spc="168" dirty="0">
                <a:solidFill>
                  <a:srgbClr val="003657"/>
                </a:solidFill>
                <a:latin typeface="Gill Sans MT" panose="020B0502020104020203" pitchFamily="34" charset="0"/>
              </a:rPr>
              <a:t>2) </a:t>
            </a:r>
            <a:r>
              <a:rPr lang="en-US" sz="2851" b="1" spc="168" dirty="0">
                <a:solidFill>
                  <a:srgbClr val="003657"/>
                </a:solidFill>
                <a:latin typeface="Gill Sans MT" panose="020B0502020104020203" pitchFamily="34" charset="0"/>
              </a:rPr>
              <a:t>Test </a:t>
            </a:r>
            <a:r>
              <a:rPr lang="en-US" sz="2851" b="1" spc="168" dirty="0" err="1">
                <a:solidFill>
                  <a:srgbClr val="003657"/>
                </a:solidFill>
                <a:latin typeface="Gill Sans MT" panose="020B0502020104020203" pitchFamily="34" charset="0"/>
              </a:rPr>
              <a:t>znalosti</a:t>
            </a:r>
            <a:r>
              <a:rPr lang="en-US" sz="2851" b="1" spc="168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851" b="1" spc="168" dirty="0" err="1">
                <a:solidFill>
                  <a:srgbClr val="003657"/>
                </a:solidFill>
                <a:latin typeface="Gill Sans MT" panose="020B0502020104020203" pitchFamily="34" charset="0"/>
              </a:rPr>
              <a:t>cizího</a:t>
            </a:r>
            <a:r>
              <a:rPr lang="en-US" sz="2851" b="1" spc="168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851" b="1" spc="168" dirty="0" err="1">
                <a:solidFill>
                  <a:srgbClr val="003657"/>
                </a:solidFill>
                <a:latin typeface="Gill Sans MT" panose="020B0502020104020203" pitchFamily="34" charset="0"/>
              </a:rPr>
              <a:t>jazyka</a:t>
            </a:r>
            <a:r>
              <a:rPr lang="en-US" sz="2851" b="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(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angličtina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němčina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)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prověřuje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schopnosti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porozumět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odbornému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textu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umět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jej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interpretovat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(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formou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otázek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k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textu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volné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parafráze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) – max. 40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bodů</a:t>
            </a:r>
            <a:endParaRPr lang="en-US" sz="2851" spc="168" dirty="0">
              <a:solidFill>
                <a:srgbClr val="D22D40"/>
              </a:solidFill>
              <a:latin typeface="Gill Sans MT" panose="020B0502020104020203" pitchFamily="34" charset="0"/>
            </a:endParaRPr>
          </a:p>
          <a:p>
            <a:pPr algn="just">
              <a:lnSpc>
                <a:spcPts val="3707"/>
              </a:lnSpc>
            </a:pPr>
            <a:r>
              <a:rPr lang="en-US" sz="2851" spc="168" dirty="0">
                <a:solidFill>
                  <a:srgbClr val="003657"/>
                </a:solidFill>
                <a:latin typeface="Gill Sans MT" panose="020B0502020104020203" pitchFamily="34" charset="0"/>
              </a:rPr>
              <a:t>3) </a:t>
            </a:r>
            <a:r>
              <a:rPr lang="en-US" sz="2851" b="1" spc="168" dirty="0" err="1">
                <a:solidFill>
                  <a:srgbClr val="003657"/>
                </a:solidFill>
                <a:latin typeface="Gill Sans MT" panose="020B0502020104020203" pitchFamily="34" charset="0"/>
              </a:rPr>
              <a:t>Rozhovor</a:t>
            </a:r>
            <a:r>
              <a:rPr lang="en-US" sz="2851" b="1" spc="168" dirty="0">
                <a:solidFill>
                  <a:srgbClr val="003657"/>
                </a:solidFill>
                <a:latin typeface="Gill Sans MT" panose="020B0502020104020203" pitchFamily="34" charset="0"/>
              </a:rPr>
              <a:t> s </a:t>
            </a:r>
            <a:r>
              <a:rPr lang="en-US" sz="2851" b="1" spc="168" dirty="0" err="1">
                <a:solidFill>
                  <a:srgbClr val="003657"/>
                </a:solidFill>
                <a:latin typeface="Gill Sans MT" panose="020B0502020104020203" pitchFamily="34" charset="0"/>
              </a:rPr>
              <a:t>komisí</a:t>
            </a:r>
            <a:r>
              <a:rPr lang="en-US" sz="2851" b="1" spc="168" dirty="0">
                <a:solidFill>
                  <a:srgbClr val="003657"/>
                </a:solidFill>
                <a:latin typeface="Gill Sans MT" panose="020B0502020104020203" pitchFamily="34" charset="0"/>
              </a:rPr>
              <a:t> o </a:t>
            </a:r>
            <a:r>
              <a:rPr lang="en-US" sz="2851" b="1" spc="168" dirty="0" err="1">
                <a:solidFill>
                  <a:srgbClr val="003657"/>
                </a:solidFill>
                <a:latin typeface="Gill Sans MT" panose="020B0502020104020203" pitchFamily="34" charset="0"/>
              </a:rPr>
              <a:t>motivaci</a:t>
            </a:r>
            <a:r>
              <a:rPr lang="en-US" sz="2851" b="1" spc="168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851" b="1" spc="168" dirty="0" err="1">
                <a:solidFill>
                  <a:srgbClr val="003657"/>
                </a:solidFill>
                <a:latin typeface="Gill Sans MT" panose="020B0502020104020203" pitchFamily="34" charset="0"/>
              </a:rPr>
              <a:t>ke</a:t>
            </a:r>
            <a:r>
              <a:rPr lang="en-US" sz="2851" b="1" spc="168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851" b="1" spc="168" dirty="0" err="1">
                <a:solidFill>
                  <a:srgbClr val="003657"/>
                </a:solidFill>
                <a:latin typeface="Gill Sans MT" panose="020B0502020104020203" pitchFamily="34" charset="0"/>
              </a:rPr>
              <a:t>studiu</a:t>
            </a:r>
            <a:r>
              <a:rPr lang="en-US" sz="2851" b="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a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porozumění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teologické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problematice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vycházející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z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četby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uchazeče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.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Uchazeč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si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vybere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nejméně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dva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tituly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z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uvedeného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seznamu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, o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kterých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bude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veden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rozhovor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jeden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titul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z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oblasti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jeden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z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oblasti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teologické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. – max. 40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bodů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907342" y="1331819"/>
            <a:ext cx="8836858" cy="668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62"/>
              </a:lnSpc>
            </a:pPr>
            <a:r>
              <a:rPr lang="en-US" sz="4551" b="1" spc="146" dirty="0" err="1">
                <a:solidFill>
                  <a:srgbClr val="003657"/>
                </a:solidFill>
                <a:latin typeface="Gill Sans MT" panose="020B0502020104020203" pitchFamily="34" charset="0"/>
              </a:rPr>
              <a:t>Přijímací</a:t>
            </a:r>
            <a:r>
              <a:rPr lang="en-US" sz="4551" b="1" spc="146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4551" b="1" spc="146" dirty="0" err="1">
                <a:solidFill>
                  <a:srgbClr val="003657"/>
                </a:solidFill>
                <a:latin typeface="Gill Sans MT" panose="020B0502020104020203" pitchFamily="34" charset="0"/>
              </a:rPr>
              <a:t>zkouška</a:t>
            </a:r>
            <a:r>
              <a:rPr lang="en-US" sz="4551" b="1" spc="146" dirty="0">
                <a:solidFill>
                  <a:srgbClr val="003657"/>
                </a:solidFill>
                <a:latin typeface="Gill Sans MT" panose="020B0502020104020203" pitchFamily="34" charset="0"/>
              </a:rPr>
              <a:t> – </a:t>
            </a:r>
            <a:r>
              <a:rPr lang="en-US" sz="4551" b="1" spc="146" dirty="0" err="1">
                <a:solidFill>
                  <a:srgbClr val="003657"/>
                </a:solidFill>
                <a:latin typeface="Gill Sans MT" panose="020B0502020104020203" pitchFamily="34" charset="0"/>
              </a:rPr>
              <a:t>pokud</a:t>
            </a:r>
            <a:r>
              <a:rPr lang="en-US" sz="4551" b="1" spc="146" dirty="0">
                <a:solidFill>
                  <a:srgbClr val="003657"/>
                </a:solidFill>
                <a:latin typeface="Gill Sans MT" panose="020B0502020104020203" pitchFamily="34" charset="0"/>
              </a:rPr>
              <a:t> je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1292"/>
            <a:ext cx="18285112" cy="10285520"/>
            <a:chOff x="0" y="0"/>
            <a:chExt cx="24380150" cy="137140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0189" cy="13713840"/>
            </a:xfrm>
            <a:custGeom>
              <a:avLst/>
              <a:gdLst/>
              <a:ahLst/>
              <a:cxnLst/>
              <a:rect l="l" t="t" r="r" b="b"/>
              <a:pathLst>
                <a:path w="24380189" h="13713840">
                  <a:moveTo>
                    <a:pt x="24380189" y="0"/>
                  </a:moveTo>
                  <a:lnTo>
                    <a:pt x="0" y="0"/>
                  </a:lnTo>
                  <a:lnTo>
                    <a:pt x="0" y="13713840"/>
                  </a:lnTo>
                  <a:lnTo>
                    <a:pt x="24380189" y="13713840"/>
                  </a:lnTo>
                  <a:lnTo>
                    <a:pt x="24380189" y="0"/>
                  </a:lnTo>
                  <a:close/>
                </a:path>
              </a:pathLst>
            </a:custGeom>
            <a:solidFill>
              <a:srgbClr val="D22D40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145536" y="1505528"/>
            <a:ext cx="14119995" cy="10365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25"/>
              </a:lnSpc>
            </a:pPr>
            <a:r>
              <a:rPr lang="en-US" sz="6847" b="1" spc="263" dirty="0">
                <a:solidFill>
                  <a:srgbClr val="FFFFFF"/>
                </a:solidFill>
                <a:latin typeface="Gill Sans MT" panose="020B0502020104020203" pitchFamily="34" charset="0"/>
              </a:rPr>
              <a:t>Pro </a:t>
            </a:r>
            <a:r>
              <a:rPr lang="en-US" sz="6847" b="1" spc="263" dirty="0" err="1">
                <a:solidFill>
                  <a:srgbClr val="FFFFFF"/>
                </a:solidFill>
                <a:latin typeface="Gill Sans MT" panose="020B0502020104020203" pitchFamily="34" charset="0"/>
              </a:rPr>
              <a:t>studenty</a:t>
            </a:r>
            <a:r>
              <a:rPr lang="en-US" sz="6847" b="1" spc="263" dirty="0">
                <a:solidFill>
                  <a:srgbClr val="FFFFFF"/>
                </a:solidFill>
                <a:latin typeface="Gill Sans MT" panose="020B0502020104020203" pitchFamily="34" charset="0"/>
              </a:rPr>
              <a:t> </a:t>
            </a:r>
            <a:r>
              <a:rPr lang="en-US" sz="6847" b="1" spc="263" dirty="0" err="1">
                <a:solidFill>
                  <a:srgbClr val="FFFFFF"/>
                </a:solidFill>
                <a:latin typeface="Gill Sans MT" panose="020B0502020104020203" pitchFamily="34" charset="0"/>
              </a:rPr>
              <a:t>přicházející</a:t>
            </a:r>
            <a:r>
              <a:rPr lang="en-US" sz="6847" b="1" spc="263" dirty="0">
                <a:solidFill>
                  <a:srgbClr val="FFFFFF"/>
                </a:solidFill>
                <a:latin typeface="Gill Sans MT" panose="020B0502020104020203" pitchFamily="34" charset="0"/>
              </a:rPr>
              <a:t> z VOŠ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92104" y="2998026"/>
            <a:ext cx="12481324" cy="6336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7872" lvl="1" indent="-298936">
              <a:lnSpc>
                <a:spcPts val="4984"/>
              </a:lnSpc>
              <a:buFont typeface="Arial"/>
              <a:buChar char="•"/>
            </a:pPr>
            <a:r>
              <a:rPr lang="en-US" sz="2769" b="1" spc="163" dirty="0" err="1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Uznání</a:t>
            </a:r>
            <a:r>
              <a:rPr lang="en-US" sz="2769" b="1" spc="163" dirty="0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 </a:t>
            </a:r>
            <a:r>
              <a:rPr lang="en-US" sz="2769" b="1" spc="163" dirty="0" err="1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některých</a:t>
            </a:r>
            <a:r>
              <a:rPr lang="en-US" sz="2769" b="1" spc="163" dirty="0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 </a:t>
            </a:r>
            <a:r>
              <a:rPr lang="en-US" sz="2769" b="1" spc="163" dirty="0" err="1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dříve</a:t>
            </a:r>
            <a:r>
              <a:rPr lang="en-US" sz="2769" b="1" spc="163" dirty="0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 </a:t>
            </a:r>
            <a:r>
              <a:rPr lang="en-US" sz="2769" b="1" spc="163" dirty="0" err="1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splněných</a:t>
            </a:r>
            <a:r>
              <a:rPr lang="en-US" sz="2769" b="1" spc="163" dirty="0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 </a:t>
            </a:r>
            <a:r>
              <a:rPr lang="en-US" sz="2769" b="1" spc="163" dirty="0" err="1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studijních</a:t>
            </a:r>
            <a:r>
              <a:rPr lang="en-US" sz="2769" b="1" spc="163" dirty="0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 </a:t>
            </a:r>
            <a:r>
              <a:rPr lang="en-US" sz="2769" b="1" spc="163" dirty="0" err="1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povinností</a:t>
            </a:r>
            <a:r>
              <a:rPr lang="en-US" sz="2769" b="1" spc="163" dirty="0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 je </a:t>
            </a:r>
            <a:r>
              <a:rPr lang="en-US" sz="2769" b="1" spc="163" dirty="0" err="1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možné</a:t>
            </a:r>
            <a:r>
              <a:rPr lang="en-US" sz="2769" b="1" spc="163" dirty="0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. </a:t>
            </a:r>
            <a:r>
              <a:rPr lang="en-US" sz="2769" b="1" spc="163" dirty="0" err="1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Informace</a:t>
            </a:r>
            <a:r>
              <a:rPr lang="en-US" sz="2769" b="1" spc="163" dirty="0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 </a:t>
            </a:r>
            <a:r>
              <a:rPr lang="en-US" sz="2769" b="1" spc="163" dirty="0" err="1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jsou</a:t>
            </a:r>
            <a:r>
              <a:rPr lang="en-US" sz="2769" b="1" spc="163" dirty="0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 </a:t>
            </a:r>
            <a:r>
              <a:rPr lang="en-US" sz="2769" b="1" spc="163" dirty="0" err="1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na</a:t>
            </a:r>
            <a:r>
              <a:rPr lang="en-US" sz="2769" b="1" spc="163" dirty="0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 </a:t>
            </a:r>
            <a:r>
              <a:rPr lang="en-US" sz="2769" b="1" spc="163" dirty="0" err="1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webu</a:t>
            </a:r>
            <a:r>
              <a:rPr lang="en-US" sz="2769" b="1" spc="163" dirty="0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 a </a:t>
            </a:r>
            <a:r>
              <a:rPr lang="en-US" sz="2769" b="1" spc="163" dirty="0" err="1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na</a:t>
            </a:r>
            <a:r>
              <a:rPr lang="en-US" sz="2769" b="1" spc="163" dirty="0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 </a:t>
            </a:r>
            <a:r>
              <a:rPr lang="en-US" sz="2769" b="1" spc="163" dirty="0" err="1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studijním</a:t>
            </a:r>
            <a:r>
              <a:rPr lang="en-US" sz="2769" b="1" spc="163" dirty="0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 </a:t>
            </a:r>
            <a:r>
              <a:rPr lang="en-US" sz="2769" b="1" spc="163" dirty="0" err="1">
                <a:solidFill>
                  <a:srgbClr val="FFFFFF"/>
                </a:solidFill>
                <a:latin typeface="Gill Sans MT" panose="020B0502020104020203" pitchFamily="34" charset="0"/>
                <a:ea typeface="TT Smalls Bold"/>
              </a:rPr>
              <a:t>odděle﻿ní</a:t>
            </a:r>
            <a:endParaRPr lang="en-US" sz="2769" b="1" spc="163" dirty="0">
              <a:solidFill>
                <a:srgbClr val="FFFFFF"/>
              </a:solidFill>
              <a:latin typeface="Gill Sans MT" panose="020B0502020104020203" pitchFamily="34" charset="0"/>
              <a:ea typeface="TT Smalls Bold"/>
            </a:endParaRPr>
          </a:p>
          <a:p>
            <a:pPr marL="1195743" lvl="2" indent="-398581">
              <a:lnSpc>
                <a:spcPts val="4984"/>
              </a:lnSpc>
              <a:buFont typeface="Arial"/>
              <a:buChar char="⚬"/>
            </a:pPr>
            <a:r>
              <a:rPr lang="en-US" sz="2769" spc="163" dirty="0">
                <a:solidFill>
                  <a:srgbClr val="FFFFFF"/>
                </a:solidFill>
                <a:latin typeface="Gill Sans MT" panose="020B0502020104020203" pitchFamily="34" charset="0"/>
              </a:rPr>
              <a:t>VOŠ JABOK</a:t>
            </a:r>
          </a:p>
          <a:p>
            <a:pPr marL="1195743" lvl="2" indent="-398581">
              <a:lnSpc>
                <a:spcPts val="4984"/>
              </a:lnSpc>
              <a:buFont typeface="Arial"/>
              <a:buChar char="⚬"/>
            </a:pPr>
            <a:r>
              <a:rPr lang="en-US" sz="2769" spc="163" dirty="0">
                <a:solidFill>
                  <a:srgbClr val="FFFFFF"/>
                </a:solidFill>
                <a:latin typeface="Gill Sans MT" panose="020B0502020104020203" pitchFamily="34" charset="0"/>
              </a:rPr>
              <a:t>EA Praha, Brno</a:t>
            </a:r>
          </a:p>
          <a:p>
            <a:pPr marL="1195743" lvl="2" indent="-398581">
              <a:lnSpc>
                <a:spcPts val="4984"/>
              </a:lnSpc>
              <a:buFont typeface="Arial"/>
              <a:buChar char="⚬"/>
            </a:pPr>
            <a:r>
              <a:rPr lang="en-US" sz="2769" spc="163" dirty="0">
                <a:solidFill>
                  <a:srgbClr val="FFFFFF"/>
                </a:solidFill>
                <a:latin typeface="Gill Sans MT" panose="020B0502020104020203" pitchFamily="34" charset="0"/>
              </a:rPr>
              <a:t>VOŠS Ostrava</a:t>
            </a:r>
          </a:p>
          <a:p>
            <a:pPr marL="1195743" lvl="2" indent="-398581">
              <a:lnSpc>
                <a:spcPts val="4984"/>
              </a:lnSpc>
              <a:buFont typeface="Arial"/>
              <a:buChar char="⚬"/>
            </a:pPr>
            <a:r>
              <a:rPr lang="en-US" sz="2769" spc="163" dirty="0">
                <a:solidFill>
                  <a:srgbClr val="FFFFFF"/>
                </a:solidFill>
                <a:latin typeface="Gill Sans MT" panose="020B0502020104020203" pitchFamily="34" charset="0"/>
              </a:rPr>
              <a:t>VOŠ Most</a:t>
            </a:r>
          </a:p>
          <a:p>
            <a:pPr marL="1195743" lvl="2" indent="-398581">
              <a:lnSpc>
                <a:spcPts val="4984"/>
              </a:lnSpc>
              <a:buFont typeface="Arial"/>
              <a:buChar char="⚬"/>
            </a:pPr>
            <a:r>
              <a:rPr lang="en-US" sz="2769" spc="163" dirty="0">
                <a:solidFill>
                  <a:srgbClr val="FFFFFF"/>
                </a:solidFill>
                <a:latin typeface="Gill Sans MT" panose="020B0502020104020203" pitchFamily="34" charset="0"/>
              </a:rPr>
              <a:t>ETS VOŠ Praha</a:t>
            </a:r>
          </a:p>
          <a:p>
            <a:pPr marL="1195743" lvl="2" indent="-398581">
              <a:lnSpc>
                <a:spcPts val="4984"/>
              </a:lnSpc>
              <a:buFont typeface="Arial"/>
              <a:buChar char="⚬"/>
            </a:pPr>
            <a:r>
              <a:rPr lang="en-US" sz="2769" spc="163" dirty="0">
                <a:solidFill>
                  <a:srgbClr val="FFFFFF"/>
                </a:solidFill>
                <a:latin typeface="Gill Sans MT" panose="020B0502020104020203" pitchFamily="34" charset="0"/>
              </a:rPr>
              <a:t>VOŠ DORKAS</a:t>
            </a:r>
          </a:p>
          <a:p>
            <a:pPr marL="1195743" lvl="2" indent="-398581">
              <a:lnSpc>
                <a:spcPts val="4984"/>
              </a:lnSpc>
              <a:buFont typeface="Arial"/>
              <a:buChar char="⚬"/>
            </a:pPr>
            <a:r>
              <a:rPr lang="en-US" sz="2769" spc="163" dirty="0">
                <a:solidFill>
                  <a:srgbClr val="FFFFFF"/>
                </a:solidFill>
                <a:latin typeface="Gill Sans MT" panose="020B0502020104020203" pitchFamily="34" charset="0"/>
              </a:rPr>
              <a:t>VOŠ </a:t>
            </a:r>
            <a:r>
              <a:rPr lang="en-US" sz="2769" spc="163" dirty="0" err="1">
                <a:solidFill>
                  <a:srgbClr val="FFFFFF"/>
                </a:solidFill>
                <a:latin typeface="Gill Sans MT" panose="020B0502020104020203" pitchFamily="34" charset="0"/>
              </a:rPr>
              <a:t>Varnsdorf</a:t>
            </a:r>
            <a:endParaRPr lang="en-US" sz="2769" spc="163" dirty="0">
              <a:solidFill>
                <a:srgbClr val="FFFFFF"/>
              </a:solidFill>
              <a:latin typeface="Gill Sans MT" panose="020B0502020104020203" pitchFamily="34" charset="0"/>
            </a:endParaRPr>
          </a:p>
          <a:p>
            <a:pPr marL="1195743" lvl="2" indent="-398581" algn="l">
              <a:lnSpc>
                <a:spcPts val="4984"/>
              </a:lnSpc>
              <a:buFont typeface="Arial"/>
              <a:buChar char="⚬"/>
            </a:pPr>
            <a:r>
              <a:rPr lang="en-US" sz="2769" spc="163" dirty="0">
                <a:solidFill>
                  <a:srgbClr val="FFFFFF"/>
                </a:solidFill>
                <a:latin typeface="Gill Sans MT" panose="020B0502020104020203" pitchFamily="34" charset="0"/>
              </a:rPr>
              <a:t>VOŠ </a:t>
            </a:r>
            <a:r>
              <a:rPr lang="en-US" sz="2769" spc="163" dirty="0" err="1">
                <a:solidFill>
                  <a:srgbClr val="FFFFFF"/>
                </a:solidFill>
                <a:latin typeface="Gill Sans MT" panose="020B0502020104020203" pitchFamily="34" charset="0"/>
              </a:rPr>
              <a:t>Plzeň</a:t>
            </a:r>
            <a:endParaRPr lang="en-US" sz="2769" spc="163" dirty="0">
              <a:solidFill>
                <a:srgbClr val="FFFFFF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1732785" y="5142760"/>
            <a:ext cx="4114800" cy="4114800"/>
            <a:chOff x="0" y="0"/>
            <a:chExt cx="5486400" cy="548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578544" y="4428005"/>
            <a:ext cx="15680756" cy="4401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9212" lvl="1" indent="-349606">
              <a:lnSpc>
                <a:spcPts val="5829"/>
              </a:lnSpc>
              <a:buFont typeface="Arial"/>
              <a:buChar char="•"/>
            </a:pP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pokud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byla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obdobná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studijní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povinnost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splněna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na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univerzitě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nebo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na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jiné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vysoké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škole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v ČR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anebo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v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zahraničí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jestliže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od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splnění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obdobné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studijní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povinnosti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neuplynulo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ke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dni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podání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žádosti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více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než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b="1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pět</a:t>
            </a:r>
            <a:r>
              <a:rPr lang="en-US" sz="3238" b="1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let 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(pro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studijní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program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práce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)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  <a:hlinkClick r:id="rId3" tooltip="https://web.etf.cuni.cz/ETFN-614.html"/>
              </a:rPr>
              <a:t> </a:t>
            </a:r>
          </a:p>
          <a:p>
            <a:pPr marL="699212" lvl="1" indent="-349606" algn="l">
              <a:lnSpc>
                <a:spcPts val="5829"/>
              </a:lnSpc>
              <a:buFont typeface="Arial"/>
              <a:buChar char="•"/>
            </a:pP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studenti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ETF UK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si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mohou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také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volit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další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předměty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z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nabídky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ostatních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b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</a:b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fakult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UK 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907342" y="1675280"/>
            <a:ext cx="14714178" cy="248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13"/>
              </a:lnSpc>
            </a:pPr>
            <a:r>
              <a:rPr lang="en-US" sz="8094" b="1" spc="261">
                <a:solidFill>
                  <a:srgbClr val="003657"/>
                </a:solidFill>
                <a:latin typeface="Gill Sans MT" panose="020B0502020104020203" pitchFamily="34" charset="0"/>
              </a:rPr>
              <a:t>Možnost uznání absolvování předmětů na UK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35" t="-15723" r="-8083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578544" y="4408955"/>
            <a:ext cx="15459399" cy="3187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141" lvl="1" indent="-380070">
              <a:lnSpc>
                <a:spcPts val="6337"/>
              </a:lnSpc>
              <a:buFont typeface="Arial"/>
              <a:buChar char="•"/>
            </a:pPr>
            <a:r>
              <a:rPr lang="en-US" sz="3520" b="1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V </a:t>
            </a:r>
            <a:r>
              <a:rPr lang="en-US" sz="3520" b="1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pátek</a:t>
            </a:r>
            <a:r>
              <a:rPr lang="en-US" sz="3520" b="1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3520" b="1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sobotu</a:t>
            </a:r>
            <a:endParaRPr lang="en-US" sz="3520" b="1" spc="207" dirty="0">
              <a:solidFill>
                <a:srgbClr val="D22D40"/>
              </a:solidFill>
              <a:latin typeface="Gill Sans MT" panose="020B0502020104020203" pitchFamily="34" charset="0"/>
            </a:endParaRPr>
          </a:p>
          <a:p>
            <a:pPr marL="1520281" lvl="2" indent="-506760">
              <a:lnSpc>
                <a:spcPts val="6337"/>
              </a:lnSpc>
              <a:buFont typeface="Arial"/>
              <a:buChar char="⚬"/>
            </a:pP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asi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5 x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pátek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/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sobota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za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semestr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x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cca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8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hodin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(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cca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60-80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hodin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) </a:t>
            </a:r>
          </a:p>
          <a:p>
            <a:pPr marL="760141" lvl="1" indent="-380070">
              <a:lnSpc>
                <a:spcPts val="6337"/>
              </a:lnSpc>
              <a:buFont typeface="Arial"/>
              <a:buChar char="•"/>
            </a:pPr>
            <a:r>
              <a:rPr lang="en-US" sz="3520" b="1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Nutno</a:t>
            </a:r>
            <a:r>
              <a:rPr lang="en-US" sz="3520" b="1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b="1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doplnit</a:t>
            </a:r>
            <a:r>
              <a:rPr lang="en-US" sz="3520" b="1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b="1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samostudiem</a:t>
            </a:r>
            <a:endParaRPr lang="en-US" sz="3520" b="1" spc="207" dirty="0">
              <a:solidFill>
                <a:srgbClr val="D22D40"/>
              </a:solidFill>
              <a:latin typeface="Gill Sans MT" panose="020B0502020104020203" pitchFamily="34" charset="0"/>
            </a:endParaRPr>
          </a:p>
          <a:p>
            <a:pPr marL="760141" lvl="1" indent="-380070" algn="l">
              <a:lnSpc>
                <a:spcPts val="6337"/>
              </a:lnSpc>
              <a:buFont typeface="Arial"/>
              <a:buChar char="•"/>
            </a:pP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V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podstatě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b="1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stejný</a:t>
            </a:r>
            <a:r>
              <a:rPr lang="en-US" sz="3520" b="1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b="1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sylabus</a:t>
            </a:r>
            <a:r>
              <a:rPr lang="en-US" sz="3520" b="1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3520" b="1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nároky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jako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na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denní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studenty</a:t>
            </a:r>
            <a:endParaRPr lang="en-US" sz="3520" spc="207" dirty="0">
              <a:solidFill>
                <a:srgbClr val="D22D40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907342" y="1675280"/>
            <a:ext cx="14714178" cy="248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13"/>
              </a:lnSpc>
            </a:pPr>
            <a:r>
              <a:rPr lang="en-US" sz="8094" b="1" spc="2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Výuka</a:t>
            </a:r>
            <a:r>
              <a:rPr lang="en-US" sz="8094" b="1" spc="261" dirty="0">
                <a:solidFill>
                  <a:srgbClr val="003657"/>
                </a:solidFill>
                <a:latin typeface="Gill Sans MT" panose="020B0502020104020203" pitchFamily="34" charset="0"/>
              </a:rPr>
              <a:t> KOMBINOVANÉHO </a:t>
            </a:r>
            <a:r>
              <a:rPr lang="en-US" sz="8094" b="1" spc="2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studia</a:t>
            </a:r>
            <a:r>
              <a:rPr lang="en-US" sz="8094" b="1" spc="2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8094" b="1" spc="2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probíhá</a:t>
            </a:r>
            <a:r>
              <a:rPr lang="en-US" sz="8094" b="1" spc="2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907342" y="4812488"/>
            <a:ext cx="7236658" cy="2950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78"/>
              </a:lnSpc>
            </a:pP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Studenti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si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volí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podle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vlastního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zájmu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a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profesní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orientace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,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avšak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vždy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musí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být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aspoň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b="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1 </a:t>
            </a:r>
            <a:r>
              <a:rPr lang="en-US" sz="3521" b="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praxe</a:t>
            </a:r>
            <a:r>
              <a:rPr lang="en-US" sz="3521" b="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</a:p>
          <a:p>
            <a:pPr>
              <a:lnSpc>
                <a:spcPts val="4578"/>
              </a:lnSpc>
            </a:pPr>
            <a:r>
              <a:rPr lang="en-US" sz="3521" b="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z </a:t>
            </a:r>
            <a:r>
              <a:rPr lang="en-US" sz="3521" b="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oblasti</a:t>
            </a:r>
            <a:r>
              <a:rPr lang="en-US" sz="3521" b="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b="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sociální</a:t>
            </a:r>
            <a:r>
              <a:rPr lang="en-US" sz="3521" b="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a 1 </a:t>
            </a:r>
            <a:r>
              <a:rPr lang="en-US" sz="3521" b="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praxe</a:t>
            </a:r>
            <a:r>
              <a:rPr lang="en-US" sz="3521" b="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</a:p>
          <a:p>
            <a:pPr algn="l">
              <a:lnSpc>
                <a:spcPts val="4578"/>
              </a:lnSpc>
            </a:pPr>
            <a:r>
              <a:rPr lang="en-US" sz="3521" b="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z </a:t>
            </a:r>
            <a:r>
              <a:rPr lang="en-US" sz="3521" b="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oblasti</a:t>
            </a:r>
            <a:r>
              <a:rPr lang="en-US" sz="3521" b="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b="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pastorační</a:t>
            </a:r>
            <a:r>
              <a:rPr lang="en-US" sz="3521" b="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907342" y="1584102"/>
            <a:ext cx="13309645" cy="248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13"/>
              </a:lnSpc>
            </a:pPr>
            <a:r>
              <a:rPr lang="en-US" sz="8094" b="1" spc="259">
                <a:solidFill>
                  <a:srgbClr val="003657"/>
                </a:solidFill>
                <a:latin typeface="Gill Sans MT" panose="020B0502020104020203" pitchFamily="34" charset="0"/>
              </a:rPr>
              <a:t>Obsahové </a:t>
            </a:r>
          </a:p>
          <a:p>
            <a:pPr algn="l">
              <a:lnSpc>
                <a:spcPts val="9713"/>
              </a:lnSpc>
            </a:pPr>
            <a:r>
              <a:rPr lang="en-US" sz="8094" b="1" spc="261">
                <a:solidFill>
                  <a:srgbClr val="003657"/>
                </a:solidFill>
                <a:latin typeface="Gill Sans MT" panose="020B0502020104020203" pitchFamily="34" charset="0"/>
              </a:rPr>
              <a:t>zaměření praxí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37900" y="4807519"/>
            <a:ext cx="7400044" cy="2955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5"/>
              </a:lnSpc>
            </a:pPr>
            <a:r>
              <a:rPr lang="en-US" sz="3519" spc="207">
                <a:solidFill>
                  <a:srgbClr val="1F497D"/>
                </a:solidFill>
                <a:latin typeface="Gill Sans MT" panose="020B0502020104020203" pitchFamily="34" charset="0"/>
              </a:rPr>
              <a:t>Praxe jsou zařazeny ve studijním plánu ve všech ročnících kombinovaného studia. Za časové rozvržení zodpovídá především student sám.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578544" y="4408955"/>
            <a:ext cx="15459399" cy="4799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141" lvl="1" indent="-380070">
              <a:lnSpc>
                <a:spcPts val="6337"/>
              </a:lnSpc>
              <a:buFont typeface="Arial"/>
              <a:buChar char="•"/>
            </a:pP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Alespoň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1 „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aktuální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“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praxi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každou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v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rozsahu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minimálně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30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hodin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(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nejedná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se o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praxe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uznávané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). </a:t>
            </a:r>
          </a:p>
          <a:p>
            <a:pPr marL="760141" lvl="1" indent="-380070" algn="l">
              <a:lnSpc>
                <a:spcPts val="6337"/>
              </a:lnSpc>
              <a:buFont typeface="Arial"/>
              <a:buChar char="•"/>
            </a:pP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Podmínkou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pro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získání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zápočtu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za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předmět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Praxe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ve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3.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ročníku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jsou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splněné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praxe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v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celém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rozsahu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(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splnění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počtu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hodin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počtu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pracovišť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b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</a:b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i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zastoupení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všech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oblastí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),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jejich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dokumentace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zpráva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z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případové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520" spc="207" dirty="0" err="1">
                <a:solidFill>
                  <a:srgbClr val="D22D40"/>
                </a:solidFill>
                <a:latin typeface="Gill Sans MT" panose="020B0502020104020203" pitchFamily="34" charset="0"/>
              </a:rPr>
              <a:t>supervize</a:t>
            </a:r>
            <a:r>
              <a:rPr lang="en-US" sz="3520" spc="207" dirty="0">
                <a:solidFill>
                  <a:srgbClr val="D22D40"/>
                </a:solidFill>
                <a:latin typeface="Gill Sans MT" panose="020B0502020104020203" pitchFamily="34" charset="0"/>
              </a:rPr>
              <a:t>. 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907342" y="1675280"/>
            <a:ext cx="14714178" cy="248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13"/>
              </a:lnSpc>
            </a:pPr>
            <a:r>
              <a:rPr lang="en-US" sz="8094" b="1" spc="259">
                <a:solidFill>
                  <a:srgbClr val="003657"/>
                </a:solidFill>
                <a:latin typeface="Gill Sans MT" panose="020B0502020104020203" pitchFamily="34" charset="0"/>
              </a:rPr>
              <a:t>Podmínky praxe </a:t>
            </a:r>
          </a:p>
          <a:p>
            <a:pPr algn="l">
              <a:lnSpc>
                <a:spcPts val="9713"/>
              </a:lnSpc>
            </a:pPr>
            <a:r>
              <a:rPr lang="en-US" sz="8094" b="1" spc="261">
                <a:solidFill>
                  <a:srgbClr val="003657"/>
                </a:solidFill>
                <a:latin typeface="Gill Sans MT" panose="020B0502020104020203" pitchFamily="34" charset="0"/>
              </a:rPr>
              <a:t>u kombinovaného studia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7715250" cy="10287000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8381136" y="3341661"/>
            <a:ext cx="1060388" cy="3695116"/>
          </a:xfrm>
          <a:custGeom>
            <a:avLst/>
            <a:gdLst/>
            <a:ahLst/>
            <a:cxnLst/>
            <a:rect l="l" t="t" r="r" b="b"/>
            <a:pathLst>
              <a:path w="1060388" h="3695116">
                <a:moveTo>
                  <a:pt x="0" y="0"/>
                </a:moveTo>
                <a:lnTo>
                  <a:pt x="1060387" y="0"/>
                </a:lnTo>
                <a:lnTo>
                  <a:pt x="1060387" y="3695116"/>
                </a:lnTo>
                <a:lnTo>
                  <a:pt x="0" y="3695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" r="-43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8381136" y="7036777"/>
            <a:ext cx="1060388" cy="1105484"/>
          </a:xfrm>
          <a:custGeom>
            <a:avLst/>
            <a:gdLst/>
            <a:ahLst/>
            <a:cxnLst/>
            <a:rect l="l" t="t" r="r" b="b"/>
            <a:pathLst>
              <a:path w="1060388" h="1105484">
                <a:moveTo>
                  <a:pt x="0" y="0"/>
                </a:moveTo>
                <a:lnTo>
                  <a:pt x="1060387" y="0"/>
                </a:lnTo>
                <a:lnTo>
                  <a:pt x="1060387" y="1105484"/>
                </a:lnTo>
                <a:lnTo>
                  <a:pt x="0" y="11054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" t="-15897" r="-43" b="-218355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7715250" cy="10287000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559" r="-5921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9919202" y="1956278"/>
            <a:ext cx="3729241" cy="632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25"/>
              </a:lnSpc>
            </a:pPr>
            <a:r>
              <a:rPr lang="en-US" sz="4320" b="1" spc="91">
                <a:solidFill>
                  <a:srgbClr val="003657"/>
                </a:solidFill>
                <a:latin typeface="Gill Sans MT" panose="020B0502020104020203" pitchFamily="34" charset="0"/>
              </a:rPr>
              <a:t>Místo praxe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19202" y="3429000"/>
            <a:ext cx="7395660" cy="4492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1"/>
              </a:lnSpc>
            </a:pPr>
            <a:r>
              <a:rPr lang="en-US" sz="2642" spc="60" dirty="0" err="1">
                <a:solidFill>
                  <a:srgbClr val="003657"/>
                </a:solidFill>
                <a:latin typeface="Gill Sans MT" panose="020B0502020104020203" pitchFamily="34" charset="0"/>
              </a:rPr>
              <a:t>Studenti</a:t>
            </a: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003657"/>
                </a:solidFill>
                <a:latin typeface="Gill Sans MT" panose="020B0502020104020203" pitchFamily="34" charset="0"/>
              </a:rPr>
              <a:t>si</a:t>
            </a: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003657"/>
                </a:solidFill>
                <a:latin typeface="Gill Sans MT" panose="020B0502020104020203" pitchFamily="34" charset="0"/>
              </a:rPr>
              <a:t>vyhledávají</a:t>
            </a: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003657"/>
                </a:solidFill>
                <a:latin typeface="Gill Sans MT" panose="020B0502020104020203" pitchFamily="34" charset="0"/>
              </a:rPr>
              <a:t>sami</a:t>
            </a: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003657"/>
                </a:solidFill>
                <a:latin typeface="Gill Sans MT" panose="020B0502020104020203" pitchFamily="34" charset="0"/>
              </a:rPr>
              <a:t>nebo</a:t>
            </a: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003657"/>
                </a:solidFill>
                <a:latin typeface="Gill Sans MT" panose="020B0502020104020203" pitchFamily="34" charset="0"/>
              </a:rPr>
              <a:t>ve</a:t>
            </a: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003657"/>
                </a:solidFill>
                <a:latin typeface="Gill Sans MT" panose="020B0502020104020203" pitchFamily="34" charset="0"/>
              </a:rPr>
              <a:t>spolupráci</a:t>
            </a: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</a:p>
          <a:p>
            <a:pPr>
              <a:lnSpc>
                <a:spcPts val="3171"/>
              </a:lnSpc>
            </a:pP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s </a:t>
            </a:r>
            <a:r>
              <a:rPr lang="en-US" sz="2642" spc="60" dirty="0" err="1">
                <a:solidFill>
                  <a:srgbClr val="003657"/>
                </a:solidFill>
                <a:latin typeface="Gill Sans MT" panose="020B0502020104020203" pitchFamily="34" charset="0"/>
              </a:rPr>
              <a:t>učitelem</a:t>
            </a: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003657"/>
                </a:solidFill>
                <a:latin typeface="Gill Sans MT" panose="020B0502020104020203" pitchFamily="34" charset="0"/>
              </a:rPr>
              <a:t>praxí</a:t>
            </a: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. </a:t>
            </a:r>
          </a:p>
          <a:p>
            <a:pPr>
              <a:lnSpc>
                <a:spcPts val="3171"/>
              </a:lnSpc>
            </a:pPr>
            <a:endParaRPr lang="en-US" sz="2642" spc="60" dirty="0">
              <a:solidFill>
                <a:srgbClr val="003657"/>
              </a:solidFill>
              <a:latin typeface="Gill Sans MT" panose="020B0502020104020203" pitchFamily="34" charset="0"/>
            </a:endParaRPr>
          </a:p>
          <a:p>
            <a:pPr>
              <a:lnSpc>
                <a:spcPts val="3171"/>
              </a:lnSpc>
            </a:pPr>
            <a:r>
              <a:rPr lang="en-US" sz="2642" spc="60" dirty="0" err="1">
                <a:solidFill>
                  <a:srgbClr val="003657"/>
                </a:solidFill>
                <a:latin typeface="Gill Sans MT" panose="020B0502020104020203" pitchFamily="34" charset="0"/>
              </a:rPr>
              <a:t>Koordinátor</a:t>
            </a: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003657"/>
                </a:solidFill>
                <a:latin typeface="Gill Sans MT" panose="020B0502020104020203" pitchFamily="34" charset="0"/>
              </a:rPr>
              <a:t>praxí</a:t>
            </a: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 pro </a:t>
            </a:r>
            <a:r>
              <a:rPr lang="en-US" sz="2642" spc="60" dirty="0" err="1">
                <a:solidFill>
                  <a:srgbClr val="003657"/>
                </a:solidFill>
                <a:latin typeface="Gill Sans MT" panose="020B0502020104020203" pitchFamily="34" charset="0"/>
              </a:rPr>
              <a:t>studenty</a:t>
            </a: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003657"/>
                </a:solidFill>
                <a:latin typeface="Gill Sans MT" panose="020B0502020104020203" pitchFamily="34" charset="0"/>
              </a:rPr>
              <a:t>kombinovaného</a:t>
            </a: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003657"/>
                </a:solidFill>
                <a:latin typeface="Gill Sans MT" panose="020B0502020104020203" pitchFamily="34" charset="0"/>
              </a:rPr>
              <a:t>studia</a:t>
            </a: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003657"/>
                </a:solidFill>
                <a:latin typeface="Gill Sans MT" panose="020B0502020104020203" pitchFamily="34" charset="0"/>
              </a:rPr>
              <a:t>připraví</a:t>
            </a: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003657"/>
                </a:solidFill>
                <a:latin typeface="Gill Sans MT" panose="020B0502020104020203" pitchFamily="34" charset="0"/>
              </a:rPr>
              <a:t>studentům</a:t>
            </a: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003657"/>
                </a:solidFill>
                <a:latin typeface="Gill Sans MT" panose="020B0502020104020203" pitchFamily="34" charset="0"/>
              </a:rPr>
              <a:t>smlouvu</a:t>
            </a: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 o </a:t>
            </a:r>
            <a:r>
              <a:rPr lang="en-US" sz="2642" spc="60" dirty="0" err="1">
                <a:solidFill>
                  <a:srgbClr val="003657"/>
                </a:solidFill>
                <a:latin typeface="Gill Sans MT" panose="020B0502020104020203" pitchFamily="34" charset="0"/>
              </a:rPr>
              <a:t>zajištění</a:t>
            </a: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003657"/>
                </a:solidFill>
                <a:latin typeface="Gill Sans MT" panose="020B0502020104020203" pitchFamily="34" charset="0"/>
              </a:rPr>
              <a:t>praxe</a:t>
            </a: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 a </a:t>
            </a:r>
            <a:r>
              <a:rPr lang="en-US" sz="2642" spc="60" dirty="0" err="1">
                <a:solidFill>
                  <a:srgbClr val="003657"/>
                </a:solidFill>
                <a:latin typeface="Gill Sans MT" panose="020B0502020104020203" pitchFamily="34" charset="0"/>
              </a:rPr>
              <a:t>průvodní</a:t>
            </a: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003657"/>
                </a:solidFill>
                <a:latin typeface="Gill Sans MT" panose="020B0502020104020203" pitchFamily="34" charset="0"/>
              </a:rPr>
              <a:t>dopis</a:t>
            </a: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, </a:t>
            </a:r>
            <a:r>
              <a:rPr lang="en-US" sz="2642" spc="60" dirty="0" err="1">
                <a:solidFill>
                  <a:srgbClr val="003657"/>
                </a:solidFill>
                <a:latin typeface="Gill Sans MT" panose="020B0502020104020203" pitchFamily="34" charset="0"/>
              </a:rPr>
              <a:t>pokud</a:t>
            </a: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 to </a:t>
            </a:r>
            <a:r>
              <a:rPr lang="en-US" sz="2642" spc="60" dirty="0" err="1">
                <a:solidFill>
                  <a:srgbClr val="003657"/>
                </a:solidFill>
                <a:latin typeface="Gill Sans MT" panose="020B0502020104020203" pitchFamily="34" charset="0"/>
              </a:rPr>
              <a:t>vyžaduje</a:t>
            </a: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0" dirty="0" err="1">
                <a:solidFill>
                  <a:srgbClr val="003657"/>
                </a:solidFill>
                <a:latin typeface="Gill Sans MT" panose="020B0502020104020203" pitchFamily="34" charset="0"/>
              </a:rPr>
              <a:t>pracoviště</a:t>
            </a:r>
            <a:r>
              <a:rPr lang="en-US" sz="2642" spc="60" dirty="0">
                <a:solidFill>
                  <a:srgbClr val="003657"/>
                </a:solidFill>
                <a:latin typeface="Gill Sans MT" panose="020B0502020104020203" pitchFamily="34" charset="0"/>
              </a:rPr>
              <a:t>. </a:t>
            </a:r>
          </a:p>
          <a:p>
            <a:pPr>
              <a:lnSpc>
                <a:spcPts val="3171"/>
              </a:lnSpc>
            </a:pPr>
            <a:endParaRPr lang="en-US" sz="2642" spc="60" dirty="0">
              <a:solidFill>
                <a:srgbClr val="003657"/>
              </a:solidFill>
              <a:latin typeface="Gill Sans MT" panose="020B0502020104020203" pitchFamily="34" charset="0"/>
            </a:endParaRPr>
          </a:p>
          <a:p>
            <a:pPr algn="l">
              <a:lnSpc>
                <a:spcPts val="3171"/>
              </a:lnSpc>
            </a:pPr>
            <a:r>
              <a:rPr lang="en-US" sz="2642" spc="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Praxi</a:t>
            </a:r>
            <a:r>
              <a:rPr lang="en-US" sz="2642" spc="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plněnou</a:t>
            </a:r>
            <a:r>
              <a:rPr lang="en-US" sz="2642" spc="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během</a:t>
            </a:r>
            <a:r>
              <a:rPr lang="en-US" sz="2642" spc="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studia</a:t>
            </a:r>
            <a:r>
              <a:rPr lang="en-US" sz="2642" spc="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dokládá</a:t>
            </a:r>
            <a:r>
              <a:rPr lang="en-US" sz="2642" spc="61" dirty="0">
                <a:solidFill>
                  <a:srgbClr val="003657"/>
                </a:solidFill>
                <a:latin typeface="Gill Sans MT" panose="020B0502020104020203" pitchFamily="34" charset="0"/>
              </a:rPr>
              <a:t> student </a:t>
            </a:r>
            <a:r>
              <a:rPr lang="en-US" sz="2642" spc="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individuálním</a:t>
            </a:r>
            <a:r>
              <a:rPr lang="en-US" sz="2642" spc="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plánem</a:t>
            </a:r>
            <a:r>
              <a:rPr lang="en-US" sz="2642" spc="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praxe</a:t>
            </a:r>
            <a:r>
              <a:rPr lang="en-US" sz="2642" spc="61" dirty="0">
                <a:solidFill>
                  <a:srgbClr val="003657"/>
                </a:solidFill>
                <a:latin typeface="Gill Sans MT" panose="020B0502020104020203" pitchFamily="34" charset="0"/>
              </a:rPr>
              <a:t> (</a:t>
            </a:r>
            <a:r>
              <a:rPr lang="en-US" sz="2642" spc="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před</a:t>
            </a:r>
            <a:r>
              <a:rPr lang="en-US" sz="2642" spc="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praxí</a:t>
            </a:r>
            <a:r>
              <a:rPr lang="en-US" sz="2642" spc="61" dirty="0">
                <a:solidFill>
                  <a:srgbClr val="003657"/>
                </a:solidFill>
                <a:latin typeface="Gill Sans MT" panose="020B0502020104020203" pitchFamily="34" charset="0"/>
              </a:rPr>
              <a:t>), </a:t>
            </a:r>
            <a:r>
              <a:rPr lang="en-US" sz="2642" spc="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zprávou</a:t>
            </a:r>
            <a:r>
              <a:rPr lang="en-US" sz="2642" spc="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br>
              <a:rPr lang="en-US" sz="2642" spc="61" dirty="0">
                <a:solidFill>
                  <a:srgbClr val="003657"/>
                </a:solidFill>
                <a:latin typeface="Gill Sans MT" panose="020B0502020104020203" pitchFamily="34" charset="0"/>
              </a:rPr>
            </a:br>
            <a:r>
              <a:rPr lang="en-US" sz="2642" spc="61" dirty="0">
                <a:solidFill>
                  <a:srgbClr val="003657"/>
                </a:solidFill>
                <a:latin typeface="Gill Sans MT" panose="020B0502020104020203" pitchFamily="34" charset="0"/>
              </a:rPr>
              <a:t>z </a:t>
            </a:r>
            <a:r>
              <a:rPr lang="en-US" sz="2642" spc="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praxe</a:t>
            </a:r>
            <a:r>
              <a:rPr lang="en-US" sz="2642" spc="61" dirty="0">
                <a:solidFill>
                  <a:srgbClr val="003657"/>
                </a:solidFill>
                <a:latin typeface="Gill Sans MT" panose="020B0502020104020203" pitchFamily="34" charset="0"/>
              </a:rPr>
              <a:t> a </a:t>
            </a:r>
            <a:r>
              <a:rPr lang="en-US" sz="2642" spc="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hodnocením</a:t>
            </a:r>
            <a:r>
              <a:rPr lang="en-US" sz="2642" spc="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pracoviště</a:t>
            </a:r>
            <a:r>
              <a:rPr lang="en-US" sz="2642" spc="61" dirty="0">
                <a:solidFill>
                  <a:srgbClr val="003657"/>
                </a:solidFill>
                <a:latin typeface="Gill Sans MT" panose="020B0502020104020203" pitchFamily="34" charset="0"/>
              </a:rPr>
              <a:t> s </a:t>
            </a:r>
            <a:r>
              <a:rPr lang="en-US" sz="2642" spc="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uvedeným</a:t>
            </a:r>
            <a:r>
              <a:rPr lang="en-US" sz="2642" spc="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počtem</a:t>
            </a:r>
            <a:r>
              <a:rPr lang="en-US" sz="2642" spc="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odpracovaných</a:t>
            </a:r>
            <a:r>
              <a:rPr lang="en-US" sz="2642" spc="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2642" spc="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hodin</a:t>
            </a:r>
            <a:r>
              <a:rPr lang="en-US" sz="2642" spc="61" dirty="0">
                <a:solidFill>
                  <a:srgbClr val="003657"/>
                </a:solidFill>
                <a:latin typeface="Gill Sans MT" panose="020B0502020104020203" pitchFamily="34" charset="0"/>
              </a:rPr>
              <a:t> (po </a:t>
            </a:r>
            <a:r>
              <a:rPr lang="en-US" sz="2642" spc="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praxi</a:t>
            </a:r>
            <a:r>
              <a:rPr lang="en-US" sz="2642" spc="61" dirty="0">
                <a:solidFill>
                  <a:srgbClr val="003657"/>
                </a:solidFill>
                <a:latin typeface="Gill Sans MT" panose="020B0502020104020203" pitchFamily="34" charset="0"/>
              </a:rPr>
              <a:t>).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907342" y="3692174"/>
            <a:ext cx="7236658" cy="469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78"/>
              </a:lnSpc>
            </a:pP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Studenti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si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vyhledávají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sami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nebo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ve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spolupráci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s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učitelem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praxí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. </a:t>
            </a:r>
          </a:p>
          <a:p>
            <a:pPr>
              <a:lnSpc>
                <a:spcPts val="4578"/>
              </a:lnSpc>
            </a:pPr>
            <a:endParaRPr lang="en-US" sz="3521" spc="207" dirty="0">
              <a:solidFill>
                <a:srgbClr val="1F497D"/>
              </a:solidFill>
              <a:latin typeface="Gill Sans MT" panose="020B0502020104020203" pitchFamily="34" charset="0"/>
            </a:endParaRPr>
          </a:p>
          <a:p>
            <a:pPr algn="l">
              <a:lnSpc>
                <a:spcPts val="4578"/>
              </a:lnSpc>
            </a:pP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Koordinátor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praxí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pro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studenty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kombinovaného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studia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připraví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studentům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smlouvu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o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zajištění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praxe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a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průvodní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dopis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,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pokud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b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</a:b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to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vyžaduje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 </a:t>
            </a:r>
            <a:r>
              <a:rPr lang="en-US" sz="3521" spc="207" dirty="0" err="1">
                <a:solidFill>
                  <a:srgbClr val="1F497D"/>
                </a:solidFill>
                <a:latin typeface="Gill Sans MT" panose="020B0502020104020203" pitchFamily="34" charset="0"/>
              </a:rPr>
              <a:t>pracoviště</a:t>
            </a:r>
            <a:r>
              <a:rPr lang="en-US" sz="3521" spc="207" dirty="0">
                <a:solidFill>
                  <a:srgbClr val="1F497D"/>
                </a:solidFill>
                <a:latin typeface="Gill Sans MT" panose="020B0502020104020203" pitchFamily="34" charset="0"/>
              </a:rPr>
              <a:t>. 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907342" y="1584102"/>
            <a:ext cx="13309645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13"/>
              </a:lnSpc>
            </a:pPr>
            <a:r>
              <a:rPr lang="en-US" sz="8094" b="1" spc="2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Místo</a:t>
            </a:r>
            <a:r>
              <a:rPr lang="en-US" sz="8094" b="1" spc="2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8094" b="1" spc="2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praxe</a:t>
            </a:r>
            <a:r>
              <a:rPr lang="en-US" sz="8094" b="1" spc="2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72700" y="3692174"/>
            <a:ext cx="7086600" cy="3536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5"/>
              </a:lnSpc>
            </a:pPr>
            <a:r>
              <a:rPr lang="en-US" sz="3519" spc="207">
                <a:solidFill>
                  <a:srgbClr val="1F497D"/>
                </a:solidFill>
                <a:latin typeface="Gill Sans MT" panose="020B0502020104020203" pitchFamily="34" charset="0"/>
              </a:rPr>
              <a:t>Praxi plněnou během studia dokládá student individuálním plánem praxe (před praxí), zprávou z praxe a hodnocením pracoviště s uvedeným počtem odpracovaných hodin (po praxi).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oblečení, osoba, Lidská tvář, interiér  Popis byl vytvořen automaticky"/>
          <p:cNvSpPr/>
          <p:nvPr/>
        </p:nvSpPr>
        <p:spPr>
          <a:xfrm>
            <a:off x="18" y="9"/>
            <a:ext cx="18285094" cy="10286088"/>
          </a:xfrm>
          <a:custGeom>
            <a:avLst/>
            <a:gdLst/>
            <a:ahLst/>
            <a:cxnLst/>
            <a:rect l="l" t="t" r="r" b="b"/>
            <a:pathLst>
              <a:path w="18285094" h="10286088">
                <a:moveTo>
                  <a:pt x="0" y="0"/>
                </a:moveTo>
                <a:lnTo>
                  <a:pt x="18285094" y="0"/>
                </a:lnTo>
                <a:lnTo>
                  <a:pt x="18285094" y="10286089"/>
                </a:lnTo>
                <a:lnTo>
                  <a:pt x="0" y="10286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" r="-8796" b="-17536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588069" y="2383251"/>
            <a:ext cx="15449874" cy="7018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723" lvl="1" indent="-307862">
              <a:lnSpc>
                <a:spcPts val="4563"/>
              </a:lnSpc>
              <a:buFont typeface="Arial"/>
              <a:buChar char="•"/>
            </a:pP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uznají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se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praxe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konané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v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rámci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studia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jiných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škol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či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kurzů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zaměstnání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nebo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dobrovolnictví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,</a:t>
            </a:r>
          </a:p>
          <a:p>
            <a:pPr marL="615723" lvl="1" indent="-307862">
              <a:lnSpc>
                <a:spcPts val="4563"/>
              </a:lnSpc>
              <a:buFont typeface="Arial"/>
              <a:buChar char="•"/>
            </a:pP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započítávají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se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reálně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odpracované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hodiny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minimálně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30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hodin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z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jednoho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pracoviště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,</a:t>
            </a:r>
          </a:p>
          <a:p>
            <a:pPr marL="615723" lvl="1" indent="-307862">
              <a:lnSpc>
                <a:spcPts val="4563"/>
              </a:lnSpc>
              <a:buFont typeface="Arial"/>
              <a:buChar char="•"/>
            </a:pP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praxe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musí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být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realizovány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b="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nejdéle</a:t>
            </a:r>
            <a:r>
              <a:rPr lang="en-US" sz="2851" b="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3 </a:t>
            </a:r>
            <a:r>
              <a:rPr lang="en-US" sz="2851" b="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roky</a:t>
            </a:r>
            <a:r>
              <a:rPr lang="en-US" sz="2851" b="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b="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před</a:t>
            </a:r>
            <a:r>
              <a:rPr lang="en-US" sz="2851" b="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b="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zahájením</a:t>
            </a:r>
            <a:r>
              <a:rPr lang="en-US" sz="2851" b="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b="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studia</a:t>
            </a:r>
            <a:r>
              <a:rPr lang="en-US" sz="2851" b="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,</a:t>
            </a:r>
          </a:p>
          <a:p>
            <a:pPr marL="615723" lvl="1" indent="-307862">
              <a:lnSpc>
                <a:spcPts val="4563"/>
              </a:lnSpc>
              <a:buFont typeface="Arial"/>
              <a:buChar char="•"/>
            </a:pP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o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uznání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praxe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student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žádá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zpravidla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během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listopadu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v 1.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ročníku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učitel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určí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i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potřebné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náležitosti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žádosti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termín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jejího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podání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,</a:t>
            </a:r>
          </a:p>
          <a:p>
            <a:pPr marL="615723" lvl="1" indent="-307862">
              <a:lnSpc>
                <a:spcPts val="4563"/>
              </a:lnSpc>
              <a:buFont typeface="Arial"/>
              <a:buChar char="•"/>
            </a:pP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každou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uznanou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praxi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musí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student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doložit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dokumentací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ve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které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je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zachycena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studentova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reflexe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praktické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zkušenosti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;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dokumentaci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tvoří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zpráva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kterou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student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napíše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po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schválení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praxe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učitelem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schválenou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praxi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může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student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doložit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i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zprávami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či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deníky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z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praxe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z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jiné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školy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,</a:t>
            </a:r>
          </a:p>
          <a:p>
            <a:pPr marL="615723" lvl="1" indent="-307862" algn="l">
              <a:lnSpc>
                <a:spcPts val="4563"/>
              </a:lnSpc>
              <a:buFont typeface="Arial"/>
              <a:buChar char="•"/>
            </a:pP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o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uznání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praxe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rozhoduje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učitel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praxí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daného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ročníku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,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případně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po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dohodě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s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garantem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2851" spc="168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praxí</a:t>
            </a:r>
            <a:r>
              <a:rPr lang="en-US" sz="2851" spc="168" dirty="0">
                <a:solidFill>
                  <a:srgbClr val="D22D40"/>
                </a:solidFill>
                <a:latin typeface="Gill Sans MT" panose="020B0502020104020203" pitchFamily="34" charset="0"/>
              </a:rPr>
              <a:t> PSP ETF.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907342" y="1312769"/>
            <a:ext cx="11046658" cy="875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92"/>
              </a:lnSpc>
            </a:pPr>
            <a:r>
              <a:rPr lang="en-US" sz="5993" b="1" spc="193">
                <a:solidFill>
                  <a:srgbClr val="003657"/>
                </a:solidFill>
                <a:latin typeface="Gill Sans MT" panose="020B0502020104020203" pitchFamily="34" charset="0"/>
              </a:rPr>
              <a:t>Uznávání předchozích praxí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25" b="-4125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4760" y="0"/>
            <a:ext cx="18280351" cy="10280977"/>
            <a:chOff x="0" y="0"/>
            <a:chExt cx="24373801" cy="137079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73460" cy="13707368"/>
            </a:xfrm>
            <a:custGeom>
              <a:avLst/>
              <a:gdLst/>
              <a:ahLst/>
              <a:cxnLst/>
              <a:rect l="l" t="t" r="r" b="b"/>
              <a:pathLst>
                <a:path w="24373460" h="13707368">
                  <a:moveTo>
                    <a:pt x="24373460" y="0"/>
                  </a:moveTo>
                  <a:lnTo>
                    <a:pt x="0" y="0"/>
                  </a:lnTo>
                  <a:lnTo>
                    <a:pt x="0" y="13707368"/>
                  </a:lnTo>
                  <a:lnTo>
                    <a:pt x="24373460" y="13707368"/>
                  </a:lnTo>
                  <a:lnTo>
                    <a:pt x="24373460" y="0"/>
                  </a:lnTo>
                  <a:close/>
                </a:path>
              </a:pathLst>
            </a:custGeom>
            <a:solidFill>
              <a:srgbClr val="000000">
                <a:alpha val="50980"/>
              </a:srgbClr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Freeform 5"/>
          <p:cNvSpPr/>
          <p:nvPr/>
        </p:nvSpPr>
        <p:spPr>
          <a:xfrm>
            <a:off x="14007112" y="6321920"/>
            <a:ext cx="2141394" cy="839605"/>
          </a:xfrm>
          <a:custGeom>
            <a:avLst/>
            <a:gdLst/>
            <a:ahLst/>
            <a:cxnLst/>
            <a:rect l="l" t="t" r="r" b="b"/>
            <a:pathLst>
              <a:path w="2141394" h="839605">
                <a:moveTo>
                  <a:pt x="0" y="0"/>
                </a:moveTo>
                <a:lnTo>
                  <a:pt x="2141394" y="0"/>
                </a:lnTo>
                <a:lnTo>
                  <a:pt x="2141394" y="839605"/>
                </a:lnTo>
                <a:lnTo>
                  <a:pt x="0" y="839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4018585" y="8876945"/>
            <a:ext cx="2822766" cy="1408431"/>
          </a:xfrm>
          <a:custGeom>
            <a:avLst/>
            <a:gdLst/>
            <a:ahLst/>
            <a:cxnLst/>
            <a:rect l="l" t="t" r="r" b="b"/>
            <a:pathLst>
              <a:path w="2822766" h="1408431">
                <a:moveTo>
                  <a:pt x="0" y="0"/>
                </a:moveTo>
                <a:lnTo>
                  <a:pt x="2822765" y="0"/>
                </a:lnTo>
                <a:lnTo>
                  <a:pt x="2822765" y="1408431"/>
                </a:lnTo>
                <a:lnTo>
                  <a:pt x="0" y="1408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8" r="-4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Freeform 7"/>
          <p:cNvSpPr/>
          <p:nvPr/>
        </p:nvSpPr>
        <p:spPr>
          <a:xfrm>
            <a:off x="7462915" y="1124495"/>
            <a:ext cx="3541556" cy="3541556"/>
          </a:xfrm>
          <a:custGeom>
            <a:avLst/>
            <a:gdLst/>
            <a:ahLst/>
            <a:cxnLst/>
            <a:rect l="l" t="t" r="r" b="b"/>
            <a:pathLst>
              <a:path w="3541556" h="3541556">
                <a:moveTo>
                  <a:pt x="0" y="0"/>
                </a:moveTo>
                <a:lnTo>
                  <a:pt x="3541555" y="0"/>
                </a:lnTo>
                <a:lnTo>
                  <a:pt x="3541555" y="3541556"/>
                </a:lnTo>
                <a:lnTo>
                  <a:pt x="0" y="35415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8" name="TextBox 8"/>
          <p:cNvSpPr txBox="1"/>
          <p:nvPr/>
        </p:nvSpPr>
        <p:spPr>
          <a:xfrm>
            <a:off x="4141135" y="4915275"/>
            <a:ext cx="10185114" cy="2753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94"/>
              </a:lnSpc>
            </a:pPr>
            <a:r>
              <a:rPr lang="en-US" sz="8094" b="1" spc="283" dirty="0" err="1">
                <a:solidFill>
                  <a:srgbClr val="FFFFFF"/>
                </a:solidFill>
                <a:latin typeface="Gill Sans MT" panose="020B0502020104020203" pitchFamily="34" charset="0"/>
              </a:rPr>
              <a:t>Děkujeme</a:t>
            </a:r>
            <a:r>
              <a:rPr lang="en-US" sz="8094" b="1" spc="283" dirty="0">
                <a:solidFill>
                  <a:srgbClr val="FFFFFF"/>
                </a:solidFill>
                <a:latin typeface="Gill Sans MT" panose="020B0502020104020203" pitchFamily="34" charset="0"/>
              </a:rPr>
              <a:t> </a:t>
            </a:r>
          </a:p>
          <a:p>
            <a:pPr algn="ctr">
              <a:lnSpc>
                <a:spcPts val="8094"/>
              </a:lnSpc>
            </a:pPr>
            <a:r>
              <a:rPr lang="en-US" sz="8094" b="1" spc="283" dirty="0">
                <a:solidFill>
                  <a:srgbClr val="FFFFFF"/>
                </a:solidFill>
                <a:latin typeface="Gill Sans MT" panose="020B0502020104020203" pitchFamily="34" charset="0"/>
              </a:rPr>
              <a:t>za </a:t>
            </a:r>
            <a:r>
              <a:rPr lang="en-US" sz="8094" b="1" spc="283" dirty="0" err="1">
                <a:solidFill>
                  <a:srgbClr val="FFFFFF"/>
                </a:solidFill>
                <a:latin typeface="Gill Sans MT" panose="020B0502020104020203" pitchFamily="34" charset="0"/>
              </a:rPr>
              <a:t>pozornost</a:t>
            </a:r>
            <a:r>
              <a:rPr lang="en-US" sz="8094" b="1" spc="283" dirty="0">
                <a:solidFill>
                  <a:srgbClr val="FFFFFF"/>
                </a:solidFill>
                <a:latin typeface="Gill Sans MT" panose="020B0502020104020203" pitchFamily="34" charset="0"/>
              </a:rPr>
              <a:t>.</a:t>
            </a:r>
          </a:p>
          <a:p>
            <a:pPr algn="ctr">
              <a:lnSpc>
                <a:spcPts val="5199"/>
              </a:lnSpc>
            </a:pPr>
            <a:r>
              <a:rPr lang="en-US" sz="3999" spc="142" dirty="0" err="1">
                <a:solidFill>
                  <a:srgbClr val="FFFFFF"/>
                </a:solidFill>
                <a:latin typeface="Gill Sans MT" panose="020B0502020104020203" pitchFamily="34" charset="0"/>
              </a:rPr>
              <a:t>Rádi</a:t>
            </a:r>
            <a:r>
              <a:rPr lang="en-US" sz="3999" spc="142" dirty="0">
                <a:solidFill>
                  <a:srgbClr val="FFFFFF"/>
                </a:solidFill>
                <a:latin typeface="Gill Sans MT" panose="020B0502020104020203" pitchFamily="34" charset="0"/>
              </a:rPr>
              <a:t> </a:t>
            </a:r>
            <a:r>
              <a:rPr lang="en-US" sz="3999" spc="142" dirty="0" err="1">
                <a:solidFill>
                  <a:srgbClr val="FFFFFF"/>
                </a:solidFill>
                <a:latin typeface="Gill Sans MT" panose="020B0502020104020203" pitchFamily="34" charset="0"/>
              </a:rPr>
              <a:t>vás</a:t>
            </a:r>
            <a:r>
              <a:rPr lang="en-US" sz="3999" spc="142" dirty="0">
                <a:solidFill>
                  <a:srgbClr val="FFFFFF"/>
                </a:solidFill>
                <a:latin typeface="Gill Sans MT" panose="020B0502020104020203" pitchFamily="34" charset="0"/>
              </a:rPr>
              <a:t> </a:t>
            </a:r>
            <a:r>
              <a:rPr lang="en-US" sz="3999" spc="142" dirty="0" err="1">
                <a:solidFill>
                  <a:srgbClr val="FFFFFF"/>
                </a:solidFill>
                <a:latin typeface="Gill Sans MT" panose="020B0502020104020203" pitchFamily="34" charset="0"/>
              </a:rPr>
              <a:t>uvítáme</a:t>
            </a:r>
            <a:r>
              <a:rPr lang="en-US" sz="3999" spc="142" dirty="0">
                <a:solidFill>
                  <a:srgbClr val="FFFFFF"/>
                </a:solidFill>
                <a:latin typeface="Gill Sans MT" panose="020B0502020104020203" pitchFamily="34" charset="0"/>
              </a:rPr>
              <a:t> v </a:t>
            </a:r>
            <a:r>
              <a:rPr lang="en-US" sz="3999" spc="142" dirty="0" err="1">
                <a:solidFill>
                  <a:srgbClr val="FFFFFF"/>
                </a:solidFill>
                <a:latin typeface="Gill Sans MT" panose="020B0502020104020203" pitchFamily="34" charset="0"/>
              </a:rPr>
              <a:t>našich</a:t>
            </a:r>
            <a:r>
              <a:rPr lang="en-US" sz="3999" spc="142" dirty="0">
                <a:solidFill>
                  <a:srgbClr val="FFFFFF"/>
                </a:solidFill>
                <a:latin typeface="Gill Sans MT" panose="020B0502020104020203" pitchFamily="34" charset="0"/>
              </a:rPr>
              <a:t> </a:t>
            </a:r>
            <a:r>
              <a:rPr lang="en-US" sz="3999" spc="142" dirty="0" err="1">
                <a:solidFill>
                  <a:srgbClr val="FFFFFF"/>
                </a:solidFill>
                <a:latin typeface="Gill Sans MT" panose="020B0502020104020203" pitchFamily="34" charset="0"/>
              </a:rPr>
              <a:t>řadách</a:t>
            </a:r>
            <a:r>
              <a:rPr lang="en-US" sz="3999" spc="142" dirty="0">
                <a:solidFill>
                  <a:srgbClr val="FFFFFF"/>
                </a:solidFill>
                <a:latin typeface="Gill Sans MT" panose="020B0502020104020203" pitchFamily="34" charset="0"/>
              </a:rPr>
              <a:t>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007112" y="7487025"/>
            <a:ext cx="3252188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500" spc="34" dirty="0">
                <a:solidFill>
                  <a:srgbClr val="FFFFFF"/>
                </a:solidFill>
                <a:latin typeface="TT Smalls Bold"/>
              </a:rPr>
              <a:t>Mgr. </a:t>
            </a:r>
            <a:r>
              <a:rPr lang="en-US" sz="1500" spc="34" dirty="0" err="1">
                <a:solidFill>
                  <a:srgbClr val="FFFFFF"/>
                </a:solidFill>
                <a:latin typeface="TT Smalls Bold"/>
              </a:rPr>
              <a:t>Alžběta</a:t>
            </a:r>
            <a:r>
              <a:rPr lang="en-US" sz="1500" spc="34" dirty="0">
                <a:solidFill>
                  <a:srgbClr val="FFFFFF"/>
                </a:solidFill>
                <a:latin typeface="TT Smalls Bold"/>
              </a:rPr>
              <a:t> </a:t>
            </a:r>
            <a:r>
              <a:rPr lang="en-US" sz="1500" spc="34" dirty="0" err="1">
                <a:solidFill>
                  <a:srgbClr val="FFFFFF"/>
                </a:solidFill>
                <a:latin typeface="TT Smalls Bold"/>
              </a:rPr>
              <a:t>Matochová</a:t>
            </a:r>
            <a:endParaRPr lang="en-US" sz="1500" spc="34" dirty="0">
              <a:solidFill>
                <a:srgbClr val="FFFFFF"/>
              </a:solidFill>
              <a:latin typeface="TT Smalls Bold"/>
            </a:endParaRPr>
          </a:p>
          <a:p>
            <a:pPr algn="l">
              <a:lnSpc>
                <a:spcPts val="1800"/>
              </a:lnSpc>
            </a:pPr>
            <a:endParaRPr lang="en-US" sz="1500" spc="34" dirty="0">
              <a:solidFill>
                <a:srgbClr val="FFFFFF"/>
              </a:solidFill>
              <a:latin typeface="TT Smalls Bold"/>
            </a:endParaRPr>
          </a:p>
          <a:p>
            <a:pPr algn="l">
              <a:lnSpc>
                <a:spcPts val="1800"/>
              </a:lnSpc>
            </a:pPr>
            <a:r>
              <a:rPr lang="en-US" sz="1500" spc="34" dirty="0">
                <a:solidFill>
                  <a:srgbClr val="FFFFFF"/>
                </a:solidFill>
                <a:latin typeface="TT Smalls"/>
              </a:rPr>
              <a:t>221 988 502</a:t>
            </a:r>
          </a:p>
          <a:p>
            <a:pPr algn="l">
              <a:lnSpc>
                <a:spcPts val="1800"/>
              </a:lnSpc>
            </a:pPr>
            <a:r>
              <a:rPr lang="en-US" sz="1500" u="sng" spc="93" dirty="0">
                <a:solidFill>
                  <a:schemeClr val="bg1"/>
                </a:solidFill>
                <a:latin typeface="TT Smalls"/>
                <a:hlinkClick r:id="rId6" tooltip="mailto:jm%C3%A9no@cuni.cz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matochova@etf.cuni.cz</a:t>
            </a:r>
          </a:p>
          <a:p>
            <a:pPr algn="l">
              <a:lnSpc>
                <a:spcPts val="1800"/>
              </a:lnSpc>
            </a:pPr>
            <a:r>
              <a:rPr lang="en-US" sz="1500" u="sng" spc="94" dirty="0">
                <a:solidFill>
                  <a:schemeClr val="bg1"/>
                </a:solidFill>
                <a:latin typeface="TT Smalls"/>
                <a:hlinkClick r:id="rId7" tooltip="http://www.cuni.cz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www.etf.cuni.cz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5112" cy="10285520"/>
            <a:chOff x="0" y="0"/>
            <a:chExt cx="24380150" cy="137140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0189" cy="13713840"/>
            </a:xfrm>
            <a:custGeom>
              <a:avLst/>
              <a:gdLst/>
              <a:ahLst/>
              <a:cxnLst/>
              <a:rect l="l" t="t" r="r" b="b"/>
              <a:pathLst>
                <a:path w="24380189" h="13713840">
                  <a:moveTo>
                    <a:pt x="24380189" y="0"/>
                  </a:moveTo>
                  <a:lnTo>
                    <a:pt x="0" y="0"/>
                  </a:lnTo>
                  <a:lnTo>
                    <a:pt x="0" y="13713840"/>
                  </a:lnTo>
                  <a:lnTo>
                    <a:pt x="24380189" y="13713840"/>
                  </a:lnTo>
                  <a:lnTo>
                    <a:pt x="24380189" y="0"/>
                  </a:lnTo>
                  <a:close/>
                </a:path>
              </a:pathLst>
            </a:custGeom>
            <a:solidFill>
              <a:srgbClr val="D22D40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507970" y="1894905"/>
            <a:ext cx="15269172" cy="2536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5"/>
              </a:lnSpc>
            </a:pPr>
            <a:r>
              <a:rPr lang="en-US" sz="8094" b="1" spc="261" dirty="0">
                <a:solidFill>
                  <a:srgbClr val="FFFFFF"/>
                </a:solidFill>
                <a:latin typeface="Gill Sans MT" panose="020B0502020104020203" pitchFamily="34" charset="0"/>
              </a:rPr>
              <a:t>„STUDIUM MĚ POSUNULO JAKO ČLOVĚKA.“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1947" y="5411285"/>
            <a:ext cx="18001218" cy="2511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5"/>
              </a:lnSpc>
            </a:pPr>
            <a:r>
              <a:rPr lang="en-US" sz="7276" b="1" spc="242" dirty="0">
                <a:solidFill>
                  <a:srgbClr val="FFFFFF"/>
                </a:solidFill>
                <a:latin typeface="Gill Sans MT" panose="020B0502020104020203" pitchFamily="34" charset="0"/>
              </a:rPr>
              <a:t>„NEJVÍCE OCEŇUJI </a:t>
            </a:r>
          </a:p>
          <a:p>
            <a:pPr algn="ctr">
              <a:lnSpc>
                <a:spcPts val="10195"/>
              </a:lnSpc>
            </a:pPr>
            <a:r>
              <a:rPr lang="en-US" sz="7276" b="1" spc="242" dirty="0">
                <a:solidFill>
                  <a:srgbClr val="FFFFFF"/>
                </a:solidFill>
                <a:latin typeface="Gill Sans MT" panose="020B0502020104020203" pitchFamily="34" charset="0"/>
              </a:rPr>
              <a:t>ETICKO - FILOZOFICKÝ RÁMEC.“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6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07970" y="945591"/>
            <a:ext cx="15941830" cy="7721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95"/>
              </a:lnSpc>
            </a:pPr>
            <a:r>
              <a:rPr lang="en-US" sz="6548" b="1" spc="225">
                <a:solidFill>
                  <a:srgbClr val="FFFFFF"/>
                </a:solidFill>
                <a:latin typeface="Gill Sans MT" panose="020B0502020104020203" pitchFamily="34" charset="0"/>
              </a:rPr>
              <a:t>„ZÍSKAL JSEM PEVNÉ ZÁKLADY PRO NAVAZUJÍCÍ STUDIUM.“</a:t>
            </a:r>
          </a:p>
          <a:p>
            <a:pPr algn="ctr">
              <a:lnSpc>
                <a:spcPts val="10195"/>
              </a:lnSpc>
            </a:pPr>
            <a:endParaRPr lang="en-US" sz="6548" b="1" spc="225">
              <a:solidFill>
                <a:srgbClr val="FFFFFF"/>
              </a:solidFill>
              <a:latin typeface="Gill Sans MT" panose="020B0502020104020203" pitchFamily="34" charset="0"/>
            </a:endParaRPr>
          </a:p>
          <a:p>
            <a:pPr algn="ctr">
              <a:lnSpc>
                <a:spcPts val="10195"/>
              </a:lnSpc>
            </a:pPr>
            <a:r>
              <a:rPr lang="en-US" sz="6548" b="1" spc="225">
                <a:solidFill>
                  <a:srgbClr val="FFFFFF"/>
                </a:solidFill>
                <a:latin typeface="Gill Sans MT" panose="020B0502020104020203" pitchFamily="34" charset="0"/>
              </a:rPr>
              <a:t>„VŠECHNY INFORMACE ZAPADAJÍ DO KONTEXTU FUNGOVÁNÍ SOCIÁLNÍCH SLUŽEB."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6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09414" y="1148425"/>
            <a:ext cx="15269172" cy="1207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5"/>
              </a:lnSpc>
            </a:pPr>
            <a:r>
              <a:rPr lang="en-US" sz="6548" b="1" spc="225" dirty="0" err="1">
                <a:solidFill>
                  <a:srgbClr val="FFFFFF"/>
                </a:solidFill>
                <a:latin typeface="Gill Sans MT" panose="020B0502020104020203" pitchFamily="34" charset="0"/>
              </a:rPr>
              <a:t>Další</a:t>
            </a:r>
            <a:r>
              <a:rPr lang="en-US" sz="6548" b="1" spc="225" dirty="0">
                <a:solidFill>
                  <a:srgbClr val="FFFFFF"/>
                </a:solidFill>
                <a:latin typeface="Gill Sans MT" panose="020B0502020104020203" pitchFamily="34" charset="0"/>
              </a:rPr>
              <a:t> </a:t>
            </a:r>
            <a:r>
              <a:rPr lang="en-US" sz="6548" b="1" spc="225" dirty="0" err="1">
                <a:solidFill>
                  <a:srgbClr val="FFFFFF"/>
                </a:solidFill>
                <a:latin typeface="Gill Sans MT" panose="020B0502020104020203" pitchFamily="34" charset="0"/>
              </a:rPr>
              <a:t>ohlasy</a:t>
            </a:r>
            <a:r>
              <a:rPr lang="en-US" sz="6548" b="1" spc="225" dirty="0">
                <a:solidFill>
                  <a:srgbClr val="FFFFFF"/>
                </a:solidFill>
                <a:latin typeface="Gill Sans MT" panose="020B0502020104020203" pitchFamily="34" charset="0"/>
              </a:rPr>
              <a:t> </a:t>
            </a:r>
            <a:r>
              <a:rPr lang="en-US" sz="6548" b="1" spc="225" dirty="0" err="1">
                <a:solidFill>
                  <a:srgbClr val="FFFFFF"/>
                </a:solidFill>
                <a:latin typeface="Gill Sans MT" panose="020B0502020104020203" pitchFamily="34" charset="0"/>
              </a:rPr>
              <a:t>našich</a:t>
            </a:r>
            <a:r>
              <a:rPr lang="en-US" sz="6548" b="1" spc="225" dirty="0">
                <a:solidFill>
                  <a:srgbClr val="FFFFFF"/>
                </a:solidFill>
                <a:latin typeface="Gill Sans MT" panose="020B0502020104020203" pitchFamily="34" charset="0"/>
              </a:rPr>
              <a:t> </a:t>
            </a:r>
            <a:r>
              <a:rPr lang="en-US" sz="6548" b="1" spc="225" dirty="0" err="1">
                <a:solidFill>
                  <a:srgbClr val="FFFFFF"/>
                </a:solidFill>
                <a:latin typeface="Gill Sans MT" panose="020B0502020104020203" pitchFamily="34" charset="0"/>
              </a:rPr>
              <a:t>studentů</a:t>
            </a:r>
            <a:r>
              <a:rPr lang="en-US" sz="6548" b="1" spc="225" dirty="0">
                <a:solidFill>
                  <a:srgbClr val="FFFFFF"/>
                </a:solidFill>
                <a:latin typeface="Gill Sans MT" panose="020B0502020104020203" pitchFamily="34" charset="0"/>
              </a:rPr>
              <a:t> </a:t>
            </a:r>
          </a:p>
        </p:txBody>
      </p:sp>
      <p:sp>
        <p:nvSpPr>
          <p:cNvPr id="3" name="Freeform 3" descr="Obsah obrázku vzor, čtverec, Symetrie, design  Popis byl vytvořen automaticky"/>
          <p:cNvSpPr/>
          <p:nvPr/>
        </p:nvSpPr>
        <p:spPr>
          <a:xfrm>
            <a:off x="7062227" y="3702207"/>
            <a:ext cx="4160656" cy="4160656"/>
          </a:xfrm>
          <a:custGeom>
            <a:avLst/>
            <a:gdLst/>
            <a:ahLst/>
            <a:cxnLst/>
            <a:rect l="l" t="t" r="r" b="b"/>
            <a:pathLst>
              <a:path w="4160656" h="4160656">
                <a:moveTo>
                  <a:pt x="0" y="0"/>
                </a:moveTo>
                <a:lnTo>
                  <a:pt x="4160657" y="0"/>
                </a:lnTo>
                <a:lnTo>
                  <a:pt x="4160657" y="4160656"/>
                </a:lnTo>
                <a:lnTo>
                  <a:pt x="0" y="41606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1516970" y="1675280"/>
            <a:ext cx="17091525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13"/>
              </a:lnSpc>
            </a:pPr>
            <a:r>
              <a:rPr lang="en-US" sz="8094" b="1" spc="2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Proč</a:t>
            </a:r>
            <a:r>
              <a:rPr lang="en-US" sz="8094" b="1" spc="2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8094" b="1" spc="2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sociální</a:t>
            </a:r>
            <a:r>
              <a:rPr lang="en-US" sz="8094" b="1" spc="261" dirty="0">
                <a:solidFill>
                  <a:srgbClr val="003657"/>
                </a:solidFill>
                <a:latin typeface="Gill Sans MT" panose="020B0502020104020203" pitchFamily="34" charset="0"/>
              </a:rPr>
              <a:t> </a:t>
            </a:r>
            <a:r>
              <a:rPr lang="en-US" sz="8094" b="1" spc="2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práci</a:t>
            </a:r>
            <a:r>
              <a:rPr lang="en-US" sz="8094" b="1" spc="261" dirty="0">
                <a:solidFill>
                  <a:srgbClr val="003657"/>
                </a:solidFill>
                <a:latin typeface="Gill Sans MT" panose="020B0502020104020203" pitchFamily="34" charset="0"/>
              </a:rPr>
              <a:t>? O </a:t>
            </a:r>
            <a:r>
              <a:rPr lang="en-US" sz="8094" b="1" spc="2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čem</a:t>
            </a:r>
            <a:r>
              <a:rPr lang="en-US" sz="8094" b="1" spc="261" dirty="0">
                <a:solidFill>
                  <a:srgbClr val="003657"/>
                </a:solidFill>
                <a:latin typeface="Gill Sans MT" panose="020B0502020104020203" pitchFamily="34" charset="0"/>
              </a:rPr>
              <a:t> je?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2770470" y="4329964"/>
            <a:ext cx="4237883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2"/>
              </a:lnSpc>
            </a:pPr>
            <a:r>
              <a:rPr lang="en-US" sz="4001" spc="93" dirty="0" err="1">
                <a:solidFill>
                  <a:srgbClr val="000000"/>
                </a:solidFill>
                <a:latin typeface="Gill Sans MT" panose="020B0502020104020203" pitchFamily="34" charset="0"/>
              </a:rPr>
              <a:t>Pomáhající</a:t>
            </a:r>
            <a:r>
              <a:rPr lang="en-US" sz="4001" spc="93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4001" spc="93" dirty="0" err="1">
                <a:solidFill>
                  <a:srgbClr val="000000"/>
                </a:solidFill>
                <a:latin typeface="Gill Sans MT" panose="020B0502020104020203" pitchFamily="34" charset="0"/>
              </a:rPr>
              <a:t>profese</a:t>
            </a:r>
            <a:r>
              <a:rPr lang="en-US" sz="4001" spc="93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70470" y="7084857"/>
            <a:ext cx="423788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2"/>
              </a:lnSpc>
            </a:pPr>
            <a:r>
              <a:rPr lang="en-US" sz="4001" spc="93">
                <a:solidFill>
                  <a:srgbClr val="000000"/>
                </a:solidFill>
                <a:latin typeface="Gill Sans MT" panose="020B0502020104020203" pitchFamily="34" charset="0"/>
              </a:rPr>
              <a:t>Odborná práce, která má smysl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32257" y="6782571"/>
            <a:ext cx="7185273" cy="190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2"/>
              </a:lnSpc>
            </a:pPr>
            <a:r>
              <a:rPr lang="en-US" sz="4001" spc="93" dirty="0" err="1">
                <a:solidFill>
                  <a:srgbClr val="000000"/>
                </a:solidFill>
                <a:latin typeface="Gill Sans MT" panose="020B0502020104020203" pitchFamily="34" charset="0"/>
              </a:rPr>
              <a:t>Pomáhá</a:t>
            </a:r>
            <a:r>
              <a:rPr lang="en-US" sz="4001" spc="93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4001" spc="93" dirty="0" err="1">
                <a:solidFill>
                  <a:srgbClr val="000000"/>
                </a:solidFill>
                <a:latin typeface="Gill Sans MT" panose="020B0502020104020203" pitchFamily="34" charset="0"/>
              </a:rPr>
              <a:t>jednotlivcům</a:t>
            </a:r>
            <a:r>
              <a:rPr lang="en-US" sz="4001" spc="93" dirty="0">
                <a:solidFill>
                  <a:srgbClr val="000000"/>
                </a:solidFill>
                <a:latin typeface="Gill Sans MT" panose="020B0502020104020203" pitchFamily="34" charset="0"/>
              </a:rPr>
              <a:t>, </a:t>
            </a:r>
            <a:r>
              <a:rPr lang="en-US" sz="4001" spc="93" dirty="0" err="1">
                <a:solidFill>
                  <a:srgbClr val="000000"/>
                </a:solidFill>
                <a:latin typeface="Gill Sans MT" panose="020B0502020104020203" pitchFamily="34" charset="0"/>
              </a:rPr>
              <a:t>skupinám</a:t>
            </a:r>
            <a:r>
              <a:rPr lang="en-US" sz="4001" spc="93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br>
              <a:rPr lang="en-US" sz="4001" spc="93" dirty="0">
                <a:solidFill>
                  <a:srgbClr val="000000"/>
                </a:solidFill>
                <a:latin typeface="Gill Sans MT" panose="020B0502020104020203" pitchFamily="34" charset="0"/>
              </a:rPr>
            </a:br>
            <a:r>
              <a:rPr lang="en-US" sz="4001" spc="93" dirty="0" err="1">
                <a:solidFill>
                  <a:srgbClr val="000000"/>
                </a:solidFill>
                <a:latin typeface="Gill Sans MT" panose="020B0502020104020203" pitchFamily="34" charset="0"/>
              </a:rPr>
              <a:t>i</a:t>
            </a:r>
            <a:r>
              <a:rPr lang="en-US" sz="4001" spc="93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4001" spc="93" dirty="0" err="1">
                <a:solidFill>
                  <a:srgbClr val="000000"/>
                </a:solidFill>
                <a:latin typeface="Gill Sans MT" panose="020B0502020104020203" pitchFamily="34" charset="0"/>
              </a:rPr>
              <a:t>komunitám</a:t>
            </a:r>
            <a:r>
              <a:rPr lang="en-US" sz="4001" spc="93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4001" spc="93" dirty="0" err="1">
                <a:solidFill>
                  <a:srgbClr val="000000"/>
                </a:solidFill>
                <a:latin typeface="Gill Sans MT" panose="020B0502020104020203" pitchFamily="34" charset="0"/>
              </a:rPr>
              <a:t>při</a:t>
            </a:r>
            <a:r>
              <a:rPr lang="en-US" sz="4001" spc="93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4001" spc="93" dirty="0" err="1">
                <a:solidFill>
                  <a:srgbClr val="000000"/>
                </a:solidFill>
                <a:latin typeface="Gill Sans MT" panose="020B0502020104020203" pitchFamily="34" charset="0"/>
              </a:rPr>
              <a:t>řešení</a:t>
            </a:r>
            <a:r>
              <a:rPr lang="en-US" sz="4001" spc="93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4001" spc="93" dirty="0" err="1">
                <a:solidFill>
                  <a:srgbClr val="000000"/>
                </a:solidFill>
                <a:latin typeface="Gill Sans MT" panose="020B0502020104020203" pitchFamily="34" charset="0"/>
              </a:rPr>
              <a:t>těžkých</a:t>
            </a:r>
            <a:r>
              <a:rPr lang="en-US" sz="4001" spc="93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4001" spc="93" dirty="0" err="1">
                <a:solidFill>
                  <a:srgbClr val="000000"/>
                </a:solidFill>
                <a:latin typeface="Gill Sans MT" panose="020B0502020104020203" pitchFamily="34" charset="0"/>
              </a:rPr>
              <a:t>životních</a:t>
            </a:r>
            <a:r>
              <a:rPr lang="en-US" sz="4001" spc="93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4001" spc="93" dirty="0" err="1">
                <a:solidFill>
                  <a:srgbClr val="000000"/>
                </a:solidFill>
                <a:latin typeface="Gill Sans MT" panose="020B0502020104020203" pitchFamily="34" charset="0"/>
              </a:rPr>
              <a:t>situací</a:t>
            </a:r>
            <a:endParaRPr lang="en-US" sz="4001" spc="93" dirty="0">
              <a:solidFill>
                <a:srgbClr val="0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332257" y="4329964"/>
            <a:ext cx="515988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2"/>
              </a:lnSpc>
            </a:pPr>
            <a:r>
              <a:rPr lang="en-US" sz="4001" spc="93">
                <a:solidFill>
                  <a:srgbClr val="000000"/>
                </a:solidFill>
                <a:latin typeface="Gill Sans MT" panose="020B0502020104020203" pitchFamily="34" charset="0"/>
              </a:rPr>
              <a:t>Významná pro společnost jako celek</a:t>
            </a:r>
          </a:p>
        </p:txBody>
      </p:sp>
      <p:sp>
        <p:nvSpPr>
          <p:cNvPr id="9" name="AutoShape 9"/>
          <p:cNvSpPr/>
          <p:nvPr/>
        </p:nvSpPr>
        <p:spPr>
          <a:xfrm flipV="1">
            <a:off x="2770470" y="6195705"/>
            <a:ext cx="12747061" cy="0"/>
          </a:xfrm>
          <a:prstGeom prst="line">
            <a:avLst/>
          </a:prstGeom>
          <a:ln w="38100" cap="flat">
            <a:solidFill>
              <a:srgbClr val="00365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  <p:sp>
        <p:nvSpPr>
          <p:cNvPr id="10" name="AutoShape 10"/>
          <p:cNvSpPr/>
          <p:nvPr/>
        </p:nvSpPr>
        <p:spPr>
          <a:xfrm flipH="1" flipV="1">
            <a:off x="7027403" y="3615435"/>
            <a:ext cx="0" cy="5642865"/>
          </a:xfrm>
          <a:prstGeom prst="line">
            <a:avLst/>
          </a:prstGeom>
          <a:ln w="38100" cap="flat">
            <a:solidFill>
              <a:srgbClr val="00365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Obsah obrázku text, Písmo, kruh, logo  Popis byl vytvořen automaticky"/>
          <p:cNvSpPr/>
          <p:nvPr/>
        </p:nvSpPr>
        <p:spPr>
          <a:xfrm>
            <a:off x="14896550" y="580752"/>
            <a:ext cx="2141394" cy="836792"/>
          </a:xfrm>
          <a:custGeom>
            <a:avLst/>
            <a:gdLst/>
            <a:ahLst/>
            <a:cxnLst/>
            <a:rect l="l" t="t" r="r" b="b"/>
            <a:pathLst>
              <a:path w="2141394" h="836792">
                <a:moveTo>
                  <a:pt x="0" y="0"/>
                </a:moveTo>
                <a:lnTo>
                  <a:pt x="2141394" y="0"/>
                </a:lnTo>
                <a:lnTo>
                  <a:pt x="2141394" y="836792"/>
                </a:lnTo>
                <a:lnTo>
                  <a:pt x="0" y="836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" r="-128"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3" name="TextBox 3"/>
          <p:cNvSpPr txBox="1"/>
          <p:nvPr/>
        </p:nvSpPr>
        <p:spPr>
          <a:xfrm>
            <a:off x="2478729" y="3523800"/>
            <a:ext cx="13308480" cy="349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9760" lvl="1" indent="-184880" algn="l">
              <a:lnSpc>
                <a:spcPts val="5505"/>
              </a:lnSpc>
              <a:buFont typeface="Arial"/>
              <a:buChar char="•"/>
            </a:pPr>
            <a:r>
              <a:rPr lang="en-US" sz="3238" spc="216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Propojuje</a:t>
            </a:r>
            <a:r>
              <a:rPr lang="en-US" sz="3238" spc="216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216" dirty="0" err="1">
                <a:solidFill>
                  <a:srgbClr val="D22D40"/>
                </a:solidFill>
                <a:latin typeface="Gill Sans MT" panose="020B0502020104020203" pitchFamily="34" charset="0"/>
              </a:rPr>
              <a:t>různé</a:t>
            </a:r>
            <a:r>
              <a:rPr lang="en-US" sz="3238" spc="216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216" dirty="0" err="1">
                <a:solidFill>
                  <a:srgbClr val="D22D40"/>
                </a:solidFill>
                <a:latin typeface="Gill Sans MT" panose="020B0502020104020203" pitchFamily="34" charset="0"/>
              </a:rPr>
              <a:t>disciplíny</a:t>
            </a:r>
            <a:endParaRPr lang="en-US" sz="3238" spc="216" dirty="0">
              <a:solidFill>
                <a:srgbClr val="D22D40"/>
              </a:solidFill>
              <a:latin typeface="Gill Sans MT" panose="020B0502020104020203" pitchFamily="34" charset="0"/>
            </a:endParaRPr>
          </a:p>
          <a:p>
            <a:pPr marL="368938" lvl="1" indent="-184469" algn="l">
              <a:lnSpc>
                <a:spcPts val="5505"/>
              </a:lnSpc>
              <a:buFont typeface="Arial"/>
              <a:buChar char="•"/>
            </a:pPr>
            <a:r>
              <a:rPr lang="en-US" sz="3238" spc="213" dirty="0" err="1">
                <a:solidFill>
                  <a:srgbClr val="D22D40"/>
                </a:solidFill>
                <a:latin typeface="Gill Sans MT" panose="020B0502020104020203" pitchFamily="34" charset="0"/>
              </a:rPr>
              <a:t>Těsně</a:t>
            </a:r>
            <a:r>
              <a:rPr lang="en-US" sz="3238" spc="213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213" dirty="0" err="1">
                <a:solidFill>
                  <a:srgbClr val="D22D40"/>
                </a:solidFill>
                <a:latin typeface="Gill Sans MT" panose="020B0502020104020203" pitchFamily="34" charset="0"/>
              </a:rPr>
              <a:t>spojuje</a:t>
            </a:r>
            <a:r>
              <a:rPr lang="en-US" sz="3238" spc="213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213" dirty="0" err="1">
                <a:solidFill>
                  <a:srgbClr val="D22D40"/>
                </a:solidFill>
                <a:latin typeface="Gill Sans MT" panose="020B0502020104020203" pitchFamily="34" charset="0"/>
              </a:rPr>
              <a:t>teorii</a:t>
            </a:r>
            <a:r>
              <a:rPr lang="en-US" sz="3238" spc="213" dirty="0">
                <a:solidFill>
                  <a:srgbClr val="D22D40"/>
                </a:solidFill>
                <a:latin typeface="Gill Sans MT" panose="020B0502020104020203" pitchFamily="34" charset="0"/>
              </a:rPr>
              <a:t> s </a:t>
            </a:r>
            <a:r>
              <a:rPr lang="en-US" sz="3238" spc="213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praxí</a:t>
            </a:r>
            <a:r>
              <a:rPr lang="en-US" sz="3238" spc="213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</a:p>
          <a:p>
            <a:pPr marL="1398423" lvl="2" indent="-466141" algn="l">
              <a:lnSpc>
                <a:spcPts val="5505"/>
              </a:lnSpc>
              <a:buFont typeface="Arial"/>
              <a:buChar char="⚬"/>
            </a:pPr>
            <a:r>
              <a:rPr lang="en-US" sz="3238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(</a:t>
            </a:r>
            <a:r>
              <a:rPr lang="en-US" sz="3238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místo</a:t>
            </a:r>
            <a:r>
              <a:rPr lang="en-US" sz="3238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praxí</a:t>
            </a:r>
            <a:r>
              <a:rPr lang="en-US" sz="3238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ve</a:t>
            </a:r>
            <a:r>
              <a:rPr lang="en-US" sz="3238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studiu</a:t>
            </a:r>
            <a:r>
              <a:rPr lang="en-US" sz="3238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 je </a:t>
            </a:r>
            <a:r>
              <a:rPr lang="en-US" sz="3238" spc="214" dirty="0" err="1">
                <a:solidFill>
                  <a:srgbClr val="D22D40"/>
                </a:solidFill>
                <a:latin typeface="Gill Sans MT" panose="020B0502020104020203" pitchFamily="34" charset="0"/>
              </a:rPr>
              <a:t>významné</a:t>
            </a:r>
            <a:r>
              <a:rPr lang="en-US" sz="3238" spc="214" dirty="0">
                <a:solidFill>
                  <a:srgbClr val="D22D40"/>
                </a:solidFill>
                <a:latin typeface="Gill Sans MT" panose="020B0502020104020203" pitchFamily="34" charset="0"/>
              </a:rPr>
              <a:t>)</a:t>
            </a:r>
          </a:p>
          <a:p>
            <a:pPr marL="369760" lvl="1" indent="-184880" algn="l">
              <a:lnSpc>
                <a:spcPts val="5505"/>
              </a:lnSpc>
              <a:buFont typeface="Arial"/>
              <a:buChar char="•"/>
            </a:pP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Reaguje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na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aktuální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společenské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výzvy</a:t>
            </a:r>
            <a:endParaRPr lang="en-US" sz="3238" spc="191" dirty="0">
              <a:solidFill>
                <a:srgbClr val="D22D40"/>
              </a:solidFill>
              <a:latin typeface="Gill Sans MT" panose="020B0502020104020203" pitchFamily="34" charset="0"/>
            </a:endParaRPr>
          </a:p>
          <a:p>
            <a:pPr marL="370072" lvl="1" indent="-185036" algn="l">
              <a:lnSpc>
                <a:spcPts val="5505"/>
              </a:lnSpc>
              <a:buFont typeface="Arial"/>
              <a:buChar char="•"/>
            </a:pP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Nabízí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jako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přidanou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hodnotu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–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teologické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a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pastorační</a:t>
            </a:r>
            <a:r>
              <a:rPr lang="en-US" sz="3238" spc="191" dirty="0">
                <a:solidFill>
                  <a:srgbClr val="D22D40"/>
                </a:solidFill>
                <a:latin typeface="Gill Sans MT" panose="020B0502020104020203" pitchFamily="34" charset="0"/>
              </a:rPr>
              <a:t> </a:t>
            </a:r>
            <a:r>
              <a:rPr lang="en-US" sz="3238" spc="191" dirty="0" err="1">
                <a:solidFill>
                  <a:srgbClr val="D22D40"/>
                </a:solidFill>
                <a:latin typeface="Gill Sans MT" panose="020B0502020104020203" pitchFamily="34" charset="0"/>
              </a:rPr>
              <a:t>poznatky</a:t>
            </a:r>
            <a:endParaRPr lang="en-US" sz="3238" spc="191" dirty="0">
              <a:solidFill>
                <a:srgbClr val="D22D40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478729" y="1699678"/>
            <a:ext cx="11031213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13"/>
              </a:lnSpc>
            </a:pPr>
            <a:r>
              <a:rPr lang="en-US" sz="8094" b="1" spc="2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Obor</a:t>
            </a:r>
            <a:r>
              <a:rPr lang="en-US" sz="8094" b="1" spc="261" dirty="0">
                <a:solidFill>
                  <a:srgbClr val="003657"/>
                </a:solidFill>
                <a:latin typeface="Gill Sans MT" panose="020B0502020104020203" pitchFamily="34" charset="0"/>
              </a:rPr>
              <a:t>, </a:t>
            </a:r>
            <a:r>
              <a:rPr lang="en-US" sz="8094" b="1" spc="261" dirty="0" err="1">
                <a:solidFill>
                  <a:srgbClr val="003657"/>
                </a:solidFill>
                <a:latin typeface="Gill Sans MT" panose="020B0502020104020203" pitchFamily="34" charset="0"/>
              </a:rPr>
              <a:t>který</a:t>
            </a:r>
            <a:endParaRPr lang="en-US" sz="8094" b="1" spc="261" dirty="0">
              <a:solidFill>
                <a:srgbClr val="003657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578"/>
            <a:ext cx="882380" cy="10285373"/>
          </a:xfrm>
          <a:custGeom>
            <a:avLst/>
            <a:gdLst/>
            <a:ahLst/>
            <a:cxnLst/>
            <a:rect l="l" t="t" r="r" b="b"/>
            <a:pathLst>
              <a:path w="882380" h="10285373">
                <a:moveTo>
                  <a:pt x="0" y="0"/>
                </a:moveTo>
                <a:lnTo>
                  <a:pt x="882380" y="0"/>
                </a:lnTo>
                <a:lnTo>
                  <a:pt x="882380" y="10285372"/>
                </a:lnTo>
                <a:lnTo>
                  <a:pt x="0" y="10285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" r="-61"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1494</Words>
  <Application>Microsoft Macintosh PowerPoint</Application>
  <PresentationFormat>Vlastní</PresentationFormat>
  <Paragraphs>188</Paragraphs>
  <Slides>41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7" baseType="lpstr">
      <vt:lpstr>TT Smalls Bold</vt:lpstr>
      <vt:lpstr>Calibri</vt:lpstr>
      <vt:lpstr>Gill Sans MT</vt:lpstr>
      <vt:lpstr>Arial</vt:lpstr>
      <vt:lpstr>TT Smalls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DOD24_SPP_finalPDF</dc:title>
  <cp:lastModifiedBy>Matěj Bouček</cp:lastModifiedBy>
  <cp:revision>4</cp:revision>
  <dcterms:created xsi:type="dcterms:W3CDTF">2006-08-16T00:00:00Z</dcterms:created>
  <dcterms:modified xsi:type="dcterms:W3CDTF">2024-01-22T09:22:34Z</dcterms:modified>
  <dc:identifier>DAF6jUoLF5Y</dc:identifier>
</cp:coreProperties>
</file>