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části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uze nadpis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Relationship Id="rId4" Type="http://schemas.openxmlformats.org/officeDocument/2006/relationships/image" Target="../media/image15.jpg"/><Relationship Id="rId5" Type="http://schemas.openxmlformats.org/officeDocument/2006/relationships/image" Target="../media/image18.jpg"/><Relationship Id="rId6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>
            <p:ph type="ctr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b="1" lang="cs-CZ" sz="4800"/>
              <a:t>CO NÁM DISTANČNÍ VÝUKA DALA - vzala</a:t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3">
            <a:alphaModFix/>
          </a:blip>
          <a:srcRect b="10584" l="0" r="0" t="0"/>
          <a:stretch/>
        </p:blipFill>
        <p:spPr>
          <a:xfrm>
            <a:off x="20" y="10"/>
            <a:ext cx="12191980" cy="501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2"/>
          <p:cNvSpPr/>
          <p:nvPr/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osoba, fotka, muž, skupina&#10;&#10;Popis se vygeneroval automaticky." id="170" name="Google Shape;170;p22"/>
          <p:cNvPicPr preferRelativeResize="0"/>
          <p:nvPr/>
        </p:nvPicPr>
        <p:blipFill rotWithShape="1">
          <a:blip r:embed="rId3">
            <a:alphaModFix amt="60000"/>
          </a:blip>
          <a:srcRect b="2" l="860" r="2" t="0"/>
          <a:stretch/>
        </p:blipFill>
        <p:spPr>
          <a:xfrm>
            <a:off x="180975" y="182880"/>
            <a:ext cx="11823637" cy="6499784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2"/>
          <p:cNvSpPr txBox="1"/>
          <p:nvPr>
            <p:ph type="title"/>
          </p:nvPr>
        </p:nvSpPr>
        <p:spPr>
          <a:xfrm>
            <a:off x="838200" y="525195"/>
            <a:ext cx="10165218" cy="28065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b="1" lang="cs-CZ" sz="4000">
                <a:solidFill>
                  <a:srgbClr val="FFFFFF"/>
                </a:solidFill>
              </a:rPr>
              <a:t>MEETY - OSTOČTENÍ KAŽDÝ DEN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3"/>
          <p:cNvSpPr txBox="1"/>
          <p:nvPr>
            <p:ph type="title"/>
          </p:nvPr>
        </p:nvSpPr>
        <p:spPr>
          <a:xfrm>
            <a:off x="1113810" y="3130041"/>
            <a:ext cx="4036334" cy="2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cs-CZ" sz="3800"/>
              <a:t>ODEVZDANÁ PRÁCE, KONTROLA UČITELE</a:t>
            </a:r>
            <a:endParaRPr/>
          </a:p>
        </p:txBody>
      </p:sp>
      <p:grpSp>
        <p:nvGrpSpPr>
          <p:cNvPr id="178" name="Google Shape;178;p23"/>
          <p:cNvGrpSpPr/>
          <p:nvPr/>
        </p:nvGrpSpPr>
        <p:grpSpPr>
          <a:xfrm>
            <a:off x="0" y="3154317"/>
            <a:ext cx="731521" cy="673460"/>
            <a:chOff x="3940602" y="308034"/>
            <a:chExt cx="2116791" cy="3428999"/>
          </a:xfrm>
        </p:grpSpPr>
        <p:sp>
          <p:nvSpPr>
            <p:cNvPr id="179" name="Google Shape;179;p23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3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3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23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3"/>
          <p:cNvSpPr/>
          <p:nvPr/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, bílá tabule&#10;&#10;Popis se vygeneroval automaticky." id="184" name="Google Shape;184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5950" l="0" r="-2" t="0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9" name="Google Shape;189;p24"/>
          <p:cNvCxnSpPr/>
          <p:nvPr/>
        </p:nvCxnSpPr>
        <p:spPr>
          <a:xfrm>
            <a:off x="4065689" y="477749"/>
            <a:ext cx="0" cy="3657600"/>
          </a:xfrm>
          <a:prstGeom prst="straightConnector1">
            <a:avLst/>
          </a:prstGeom>
          <a:noFill/>
          <a:ln cap="flat" cmpd="dbl" w="10160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24"/>
          <p:cNvSpPr/>
          <p:nvPr/>
        </p:nvSpPr>
        <p:spPr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cap="sq" cmpd="thinThick" w="12700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4"/>
          <p:cNvSpPr txBox="1"/>
          <p:nvPr>
            <p:ph type="title"/>
          </p:nvPr>
        </p:nvSpPr>
        <p:spPr>
          <a:xfrm>
            <a:off x="527538" y="4756638"/>
            <a:ext cx="11139854" cy="9304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cs-CZ" sz="5400">
                <a:solidFill>
                  <a:srgbClr val="FFFFFF"/>
                </a:solidFill>
              </a:rPr>
              <a:t>VENKU</a:t>
            </a:r>
            <a:endParaRPr/>
          </a:p>
        </p:txBody>
      </p:sp>
      <p:pic>
        <p:nvPicPr>
          <p:cNvPr descr="Obsah obrázku exteriér, plot, osoba, stojící&#10;&#10;Popis se vygeneroval automaticky." id="192" name="Google Shape;192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3731" y="307731"/>
            <a:ext cx="2998227" cy="3997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interiér, žena, pózování&#10;&#10;Popis se vygeneroval automaticky." id="193" name="Google Shape;19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5729" y="1027636"/>
            <a:ext cx="3433324" cy="2557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4" name="Google Shape;194;p24"/>
          <p:cNvCxnSpPr/>
          <p:nvPr/>
        </p:nvCxnSpPr>
        <p:spPr>
          <a:xfrm>
            <a:off x="8153400" y="477749"/>
            <a:ext cx="0" cy="3657600"/>
          </a:xfrm>
          <a:prstGeom prst="straightConnector1">
            <a:avLst/>
          </a:prstGeom>
          <a:noFill/>
          <a:ln cap="flat" cmpd="dbl" w="101600">
            <a:solidFill>
              <a:srgbClr val="59595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Obsah obrázku exteriér, tráva, osoba, rostlina&#10;&#10;Popis se vygeneroval automaticky." id="195" name="Google Shape;195;p24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62569" y="330045"/>
            <a:ext cx="2998227" cy="39976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4"/>
          <p:cNvCxnSpPr/>
          <p:nvPr/>
        </p:nvCxnSpPr>
        <p:spPr>
          <a:xfrm>
            <a:off x="2209800" y="5738691"/>
            <a:ext cx="7772400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/>
          <p:nvPr/>
        </p:nvSpPr>
        <p:spPr>
          <a:xfrm rot="-5400000">
            <a:off x="1288521" y="381403"/>
            <a:ext cx="2200313" cy="3342508"/>
          </a:xfrm>
          <a:prstGeom prst="downArrow">
            <a:avLst>
              <a:gd fmla="val 100000" name="adj1"/>
              <a:gd fmla="val 15788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osoba, interiér, mladý, stůl&#10;&#10;Popis se vygeneroval automaticky." id="202" name="Google Shape;202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60900" y="1066800"/>
            <a:ext cx="34163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exteriér, budova, dítě&#10;&#10;Popis se vygeneroval automaticky." id="203" name="Google Shape;20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28000" y="1066800"/>
            <a:ext cx="34163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5"/>
          <p:cNvSpPr txBox="1"/>
          <p:nvPr>
            <p:ph type="title"/>
          </p:nvPr>
        </p:nvSpPr>
        <p:spPr>
          <a:xfrm>
            <a:off x="966952" y="1204108"/>
            <a:ext cx="2669406" cy="17811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cs-CZ" sz="3200">
                <a:solidFill>
                  <a:srgbClr val="FFFFFF"/>
                </a:solidFill>
              </a:rPr>
              <a:t>DOMA</a:t>
            </a:r>
            <a:endParaRPr sz="3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okno, interiér, budova, veranda&#10;&#10;Popis se vygeneroval automaticky." id="210" name="Google Shape;210;p26"/>
          <p:cNvPicPr preferRelativeResize="0"/>
          <p:nvPr/>
        </p:nvPicPr>
        <p:blipFill rotWithShape="1">
          <a:blip r:embed="rId3">
            <a:alphaModFix/>
          </a:blip>
          <a:srcRect b="1" l="0" r="10806" t="0"/>
          <a:stretch/>
        </p:blipFill>
        <p:spPr>
          <a:xfrm>
            <a:off x="850900" y="317500"/>
            <a:ext cx="5194300" cy="4356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interiér, stůl, osoba, stojící&#10;&#10;Popis se vygeneroval automaticky." id="211" name="Google Shape;211;p26"/>
          <p:cNvPicPr preferRelativeResize="0"/>
          <p:nvPr/>
        </p:nvPicPr>
        <p:blipFill rotWithShape="1">
          <a:blip r:embed="rId4">
            <a:alphaModFix/>
          </a:blip>
          <a:srcRect b="1" l="4122" r="6730" t="0"/>
          <a:stretch/>
        </p:blipFill>
        <p:spPr>
          <a:xfrm>
            <a:off x="6121400" y="317500"/>
            <a:ext cx="5194300" cy="4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/>
          <p:nvPr>
            <p:ph type="title"/>
          </p:nvPr>
        </p:nvSpPr>
        <p:spPr>
          <a:xfrm>
            <a:off x="838200" y="5186423"/>
            <a:ext cx="10515600" cy="1114382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cs-CZ" sz="4800"/>
              <a:t>VE ŠKOLE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Co nám distanční výuka dala - žáci</a:t>
            </a:r>
            <a:endParaRPr/>
          </a:p>
        </p:txBody>
      </p:sp>
      <p:sp>
        <p:nvSpPr>
          <p:cNvPr id="218" name="Google Shape;218;p27"/>
          <p:cNvSpPr txBox="1"/>
          <p:nvPr>
            <p:ph idx="1" type="body"/>
          </p:nvPr>
        </p:nvSpPr>
        <p:spPr>
          <a:xfrm>
            <a:off x="881743" y="145551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cs-CZ" sz="2000"/>
              <a:t>Přínos (v čem pro tebe bylo období uzavření škol přínosné, v čem ses zdokonalil/a, v čem to pro Tebe bylo nové, co budeš do budoucna používat,...)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- Já jsem se také naučila lépe pracovat na počítači. Naučila jsem se lépe samostatně pracovat a rozvrhnout si práci. (AH)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- Naučila jsem se jinak učit než ve škole, ale i tak mi škola velmi chybí. Také jsem se naučila lépe pracovat s počítačem. Je dobré že se scházíme po meetch.  (LK)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- Přínosné to bylo pro mě je, že jsem víc venku a hlavně mi s něčím pomohla mamka a bylo to dobré.(AT)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- Toto období pro mě bylo přínosné v tom, že jsem poznal, jaké to je pracovat více a učit se s počítačem, třeba videokonference přes meet, různé tabulky a práce s googlem. Naučil jsem se rychleji psát na počítači. Bylo fajn, že jsem trávil více času s rodinou a byl jsem více venku. (OD)</a:t>
            </a:r>
            <a:endParaRPr sz="2000"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cs-CZ"/>
              <a:t>Co nám distanční výuka DALA - žáci</a:t>
            </a:r>
            <a:endParaRPr/>
          </a:p>
        </p:txBody>
      </p:sp>
      <p:sp>
        <p:nvSpPr>
          <p:cNvPr id="224" name="Google Shape;224;p28"/>
          <p:cNvSpPr txBox="1"/>
          <p:nvPr>
            <p:ph idx="1" type="body"/>
          </p:nvPr>
        </p:nvSpPr>
        <p:spPr>
          <a:xfrm>
            <a:off x="881743" y="145551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cs-CZ" sz="2000"/>
              <a:t>Nejistoty, starosti (v čem pro tebe bylo toto období problémem, v čem ti to bylo nepříjemné, co ti nešlo, v čem ses ztrácel/a, co už nechceš zažít?,....) 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- Mně chyběli všichni ze školy a nechtěl bych, aby se tohle opakovalo. Také mě to doma nebavilo tak, jak ve škole. (MC)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- Pro mě to bylo hrozné v tom, že jsem neviděla svoje spolužáky, ti mně hodně chyběli a ještě chybí. Někdy jsem si nebyla jistá v tom, co dělám a jestli to dělám dobře nebo špatně, ale maminka mi pomohla. Mrzí mě, že jsme nemohli jet společně do Prahy. (AH)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- Moc mě nebavilo každý den sedět u počítače a koukat do něj tak 3 hodiny a mrzí mě že jsme zameškali nějaké akce např. Noc s Andersenem atd.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- Nestihal jsem toho tolik protože se musíme s Katkou pořád střídat u počítače. (LZ)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/>
              <a:t>- Nemůžu se doma soustředit, nemám řád, ruší mě ostatní doma, nemám podporu, jsem na to sám, pláču,...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29"/>
          <p:cNvPicPr preferRelativeResize="0"/>
          <p:nvPr/>
        </p:nvPicPr>
        <p:blipFill rotWithShape="1">
          <a:blip r:embed="rId3">
            <a:alphaModFix/>
          </a:blip>
          <a:srcRect b="8913" l="0" r="-2" t="0"/>
          <a:stretch/>
        </p:blipFill>
        <p:spPr>
          <a:xfrm>
            <a:off x="3136389" y="10"/>
            <a:ext cx="4979304" cy="3401558"/>
          </a:xfrm>
          <a:custGeom>
            <a:rect b="b" l="l" r="r" t="t"/>
            <a:pathLst>
              <a:path extrusionOk="0" h="3364992" w="4979304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voda, exteriér, osoba, loďka&#10;&#10;Popis se vygeneroval automaticky." id="231" name="Google Shape;231;p29"/>
          <p:cNvPicPr preferRelativeResize="0"/>
          <p:nvPr/>
        </p:nvPicPr>
        <p:blipFill rotWithShape="1">
          <a:blip r:embed="rId4">
            <a:alphaModFix/>
          </a:blip>
          <a:srcRect b="2" l="0" r="2" t="5714"/>
          <a:stretch/>
        </p:blipFill>
        <p:spPr>
          <a:xfrm>
            <a:off x="7381690" y="3456433"/>
            <a:ext cx="4810310" cy="3401568"/>
          </a:xfrm>
          <a:custGeom>
            <a:rect b="b" l="l" r="r" t="t"/>
            <a:pathLst>
              <a:path extrusionOk="0" h="3401568" w="4810310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Obsah obrázku exteriér, tráva, osoba, stojící&#10;&#10;Popis se vygeneroval automaticky." id="232" name="Google Shape;232;p29"/>
          <p:cNvPicPr preferRelativeResize="0"/>
          <p:nvPr/>
        </p:nvPicPr>
        <p:blipFill rotWithShape="1">
          <a:blip r:embed="rId5">
            <a:alphaModFix/>
          </a:blip>
          <a:srcRect b="1588" l="0" r="2" t="6333"/>
          <a:stretch/>
        </p:blipFill>
        <p:spPr>
          <a:xfrm>
            <a:off x="3189428" y="3456432"/>
            <a:ext cx="4925479" cy="3401568"/>
          </a:xfrm>
          <a:custGeom>
            <a:rect b="b" l="l" r="r" t="t"/>
            <a:pathLst>
              <a:path extrusionOk="0" h="3364992" w="4925479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33" name="Google Shape;233;p29"/>
          <p:cNvSpPr/>
          <p:nvPr/>
        </p:nvSpPr>
        <p:spPr>
          <a:xfrm>
            <a:off x="0" y="0"/>
            <a:ext cx="3945815" cy="6858000"/>
          </a:xfrm>
          <a:custGeom>
            <a:rect b="b" l="l" r="r" t="t"/>
            <a:pathLst>
              <a:path extrusionOk="0" h="6858000" w="3945815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rgbClr val="EFEFE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0800" rotWithShape="0" algn="l" dist="38100">
              <a:srgbClr val="D8D8D8">
                <a:alpha val="2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9"/>
          <p:cNvSpPr/>
          <p:nvPr/>
        </p:nvSpPr>
        <p:spPr>
          <a:xfrm>
            <a:off x="0" y="0"/>
            <a:ext cx="3936670" cy="6858000"/>
          </a:xfrm>
          <a:custGeom>
            <a:rect b="b" l="l" r="r" t="t"/>
            <a:pathLst>
              <a:path extrusionOk="0" h="6858000" w="393667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29"/>
          <p:cNvSpPr txBox="1"/>
          <p:nvPr>
            <p:ph type="title"/>
          </p:nvPr>
        </p:nvSpPr>
        <p:spPr>
          <a:xfrm>
            <a:off x="448056" y="685800"/>
            <a:ext cx="280720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cs-CZ" sz="2800"/>
              <a:t>S OPATRNOSTÍ A OPTIMISMEM!</a:t>
            </a:r>
            <a:endParaRPr sz="2800"/>
          </a:p>
        </p:txBody>
      </p:sp>
      <p:sp>
        <p:nvSpPr>
          <p:cNvPr id="236" name="Google Shape;236;p29"/>
          <p:cNvSpPr/>
          <p:nvPr/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9"/>
          <p:cNvSpPr/>
          <p:nvPr/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9"/>
          <p:cNvSpPr txBox="1"/>
          <p:nvPr>
            <p:ph idx="1" type="body"/>
          </p:nvPr>
        </p:nvSpPr>
        <p:spPr>
          <a:xfrm>
            <a:off x="437171" y="2258568"/>
            <a:ext cx="3220864" cy="39227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>
                <a:latin typeface="Calibri"/>
                <a:ea typeface="Calibri"/>
                <a:cs typeface="Calibri"/>
                <a:sym typeface="Calibri"/>
              </a:rPr>
              <a:t>Mgr. Petr Juráček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>
                <a:latin typeface="Calibri"/>
                <a:ea typeface="Calibri"/>
                <a:cs typeface="Calibri"/>
                <a:sym typeface="Calibri"/>
              </a:rPr>
              <a:t>Mateřská škola </a:t>
            </a:r>
            <a:br>
              <a:rPr lang="cs-CZ" sz="2000">
                <a:latin typeface="Calibri"/>
                <a:ea typeface="Calibri"/>
                <a:cs typeface="Calibri"/>
                <a:sym typeface="Calibri"/>
              </a:rPr>
            </a:br>
            <a:r>
              <a:rPr lang="cs-CZ" sz="2000">
                <a:latin typeface="Calibri"/>
                <a:ea typeface="Calibri"/>
                <a:cs typeface="Calibri"/>
                <a:sym typeface="Calibri"/>
              </a:rPr>
              <a:t>a Základní škola Ostopovice, okres Brno-venkov,</a:t>
            </a:r>
            <a:br>
              <a:rPr lang="cs-CZ" sz="2000">
                <a:latin typeface="Calibri"/>
                <a:ea typeface="Calibri"/>
                <a:cs typeface="Calibri"/>
                <a:sym typeface="Calibri"/>
              </a:rPr>
            </a:br>
            <a:r>
              <a:rPr lang="cs-CZ" sz="2000">
                <a:latin typeface="Calibri"/>
                <a:ea typeface="Calibri"/>
                <a:cs typeface="Calibri"/>
                <a:sym typeface="Calibri"/>
              </a:rPr>
              <a:t>příspěvková organizace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cs-CZ" sz="2000">
                <a:latin typeface="Calibri"/>
                <a:ea typeface="Calibri"/>
                <a:cs typeface="Calibri"/>
                <a:sym typeface="Calibri"/>
              </a:rPr>
              <a:t>zsostopovice.cz</a:t>
            </a:r>
            <a:endParaRPr/>
          </a:p>
        </p:txBody>
      </p:sp>
      <p:pic>
        <p:nvPicPr>
          <p:cNvPr descr="Obsah obrázku exteriér, osoba, dítě, tráva&#10;&#10;Popis se vygeneroval automaticky." id="239" name="Google Shape;239;p29"/>
          <p:cNvPicPr preferRelativeResize="0"/>
          <p:nvPr/>
        </p:nvPicPr>
        <p:blipFill rotWithShape="1">
          <a:blip r:embed="rId6">
            <a:alphaModFix/>
          </a:blip>
          <a:srcRect b="5268" l="0" r="-1" t="0"/>
          <a:stretch/>
        </p:blipFill>
        <p:spPr>
          <a:xfrm>
            <a:off x="7404372" y="10"/>
            <a:ext cx="4787628" cy="3401558"/>
          </a:xfrm>
          <a:custGeom>
            <a:rect b="b" l="l" r="r" t="t"/>
            <a:pathLst>
              <a:path extrusionOk="0" h="3401568" w="478762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/>
          <p:nvPr/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4203700" y="635000"/>
            <a:ext cx="7340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KDYBY ŠKOLY V ZÁŘÍ 2019 DOSTALY POKYN PŘÍPRAVY NA DISTANČNÍ VÝUKU - 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JAKÉ BY BYLY REAKCE?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4203700" y="2679700"/>
            <a:ext cx="7340600" cy="35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NEMÁME TECHNIKU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NEJSME PROŠKOLENÍ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TO PŘECE NEJDE TAK RYCHLE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SUPER, NOVÁ VÝZVA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JDEME DO TOHO, ALE - BOJÍME SE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SPOLEČNĚ TO ZVLÁDNEME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0" lang="cs-CZ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 CO RODIČE, ŽÁCI</a:t>
            </a:r>
            <a:endParaRPr/>
          </a:p>
        </p:txBody>
      </p:sp>
      <p:sp>
        <p:nvSpPr>
          <p:cNvPr id="94" name="Google Shape;94;p14"/>
          <p:cNvSpPr txBox="1"/>
          <p:nvPr>
            <p:ph type="title"/>
          </p:nvPr>
        </p:nvSpPr>
        <p:spPr>
          <a:xfrm>
            <a:off x="838200" y="171162"/>
            <a:ext cx="2840182" cy="23711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cs-CZ" sz="3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NOVÉ VÝZVY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5"/>
          <p:cNvSpPr/>
          <p:nvPr/>
        </p:nvSpPr>
        <p:spPr>
          <a:xfrm>
            <a:off x="1" y="0"/>
            <a:ext cx="4167271" cy="6858000"/>
          </a:xfrm>
          <a:custGeom>
            <a:rect b="b" l="l" r="r" t="t"/>
            <a:pathLst>
              <a:path extrusionOk="0" h="6858000" w="4167271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5"/>
          <p:cNvSpPr txBox="1"/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cs-CZ">
                <a:solidFill>
                  <a:srgbClr val="FFFFFF"/>
                </a:solidFill>
              </a:rPr>
              <a:t>SPOLEČNÁ CESTA VEDE K CÍLI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2" name="Google Shape;102;p15"/>
          <p:cNvSpPr/>
          <p:nvPr/>
        </p:nvSpPr>
        <p:spPr>
          <a:xfrm flipH="1" rot="10800000">
            <a:off x="7550402" y="2455479"/>
            <a:ext cx="4083433" cy="4083433"/>
          </a:xfrm>
          <a:prstGeom prst="arc">
            <a:avLst>
              <a:gd fmla="val 16200000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5"/>
          <p:cNvSpPr txBox="1"/>
          <p:nvPr>
            <p:ph idx="1" type="body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ŠKOLA 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NASTAVENÍ SPOLEČNÝCH POSTUPŮ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JEDNOZNAČNÉ INFORMACE RODIČŮM I ŽÁKŮM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KOMUNIKACE SE ZŘIZOVATELEM, S NADŘÍZENÝMI ORGÁNY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ZJIŠŤOVÁNÍ ZPĚTNÉ VAZBY OD RODIČŮ I ŽÁKŮ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ZAJIŠTĚNÍ TECHNIKY, POVOLÁNÍ ODBORNÍKŮ, ŠKOLENÍ, POKUS X OMYL 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NEBÁT SE CHYB, PŘIZNAT NEÚSPĚCH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JEDNOTNOST PEDAGOGŮ JAKO PŘEDPOKLAD ÚSPĚCHU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1" y="0"/>
            <a:ext cx="4167271" cy="6858000"/>
          </a:xfrm>
          <a:custGeom>
            <a:rect b="b" l="l" r="r" t="t"/>
            <a:pathLst>
              <a:path extrusionOk="0" h="6858000" w="4167271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6"/>
          <p:cNvSpPr txBox="1"/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cs-CZ">
                <a:solidFill>
                  <a:srgbClr val="FFFFFF"/>
                </a:solidFill>
              </a:rPr>
              <a:t>SPOLEČNÁ CESTA VEDE K CÍLI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1" name="Google Shape;111;p16"/>
          <p:cNvSpPr/>
          <p:nvPr/>
        </p:nvSpPr>
        <p:spPr>
          <a:xfrm flipH="1" rot="10800000">
            <a:off x="7550402" y="2455479"/>
            <a:ext cx="4083433" cy="4083433"/>
          </a:xfrm>
          <a:prstGeom prst="arc">
            <a:avLst>
              <a:gd fmla="val 16200000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t/>
            </a:r>
            <a:endParaRPr sz="2405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t/>
            </a:r>
            <a:endParaRPr sz="2405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rPr lang="cs-CZ" sz="2405"/>
              <a:t>UČITEL</a:t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rPr lang="cs-CZ" sz="2405"/>
              <a:t>- UČITEL JE OPRAVDOVÝ PRŮVODCE - NABÍZÍ PRÁCI I VÝSLEDKY PRÁCE, REAGUJE NA POTŘEBY ŽÁKŮ, PŘIPRAVUJE ZAJÍMAVÉ MATERIÁLY</a:t>
            </a:r>
            <a:endParaRPr sz="2405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rPr lang="cs-CZ" sz="2405"/>
              <a:t>- NABÍDKA PRÁCE, SPOLEČNÝ ZÁKLAD, DOPLŇUJÍCÍ NABÍDKA</a:t>
            </a:r>
            <a:endParaRPr sz="2405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rPr lang="cs-CZ" sz="2405"/>
              <a:t>- TVORBA UČEBNÍCH MATERIÁLŮ - VIDEA, FOTOGALERIE, TŘÍDNÍ VÝLETY S PŘÍBĚHEM</a:t>
            </a:r>
            <a:endParaRPr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rPr lang="cs-CZ" sz="2405"/>
              <a:t>- DŮRAZ NA REGION, SVOJI OBEC, RODINU, SVÉ ZÁJMY</a:t>
            </a:r>
            <a:endParaRPr sz="2405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rPr lang="cs-CZ" sz="2405"/>
              <a:t>- ŘÁD, PRAVIDELNOST, MOŽNOST VÝBĚRU, INDIVIDUÁLNÍ PŘÍSTUP, FORMATIVNÍ HODNOCENÍ</a:t>
            </a:r>
            <a:endParaRPr sz="2405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rPr lang="cs-CZ" sz="2405"/>
              <a:t>- INDIVIDUÁLNÍ KONZULTACE S ŽÁKY, SPOLEČNÉ MEETY, MEETY PRO SKUPINY DLE JEJICH POŽADAVKŮ</a:t>
            </a:r>
            <a:endParaRPr sz="2590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t/>
            </a:r>
            <a:endParaRPr sz="2405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t/>
            </a:r>
            <a:endParaRPr sz="2405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t/>
            </a:r>
            <a:endParaRPr sz="2405"/>
          </a:p>
          <a:p>
            <a:pPr indent="0" lvl="0" marL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5"/>
              <a:buNone/>
            </a:pPr>
            <a:r>
              <a:t/>
            </a:r>
            <a:endParaRPr sz="2405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7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/>
          <p:nvPr/>
        </p:nvSpPr>
        <p:spPr>
          <a:xfrm>
            <a:off x="1" y="0"/>
            <a:ext cx="4167271" cy="6858000"/>
          </a:xfrm>
          <a:custGeom>
            <a:rect b="b" l="l" r="r" t="t"/>
            <a:pathLst>
              <a:path extrusionOk="0" h="6858000" w="4167271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 txBox="1"/>
          <p:nvPr>
            <p:ph type="title"/>
          </p:nvPr>
        </p:nvSpPr>
        <p:spPr>
          <a:xfrm>
            <a:off x="686834" y="1153572"/>
            <a:ext cx="3200400" cy="44611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cs-CZ">
                <a:solidFill>
                  <a:srgbClr val="FFFFFF"/>
                </a:solidFill>
              </a:rPr>
              <a:t>SPOLEČNÁ CESTA VEDE K CÍLI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20" name="Google Shape;120;p17"/>
          <p:cNvSpPr/>
          <p:nvPr/>
        </p:nvSpPr>
        <p:spPr>
          <a:xfrm flipH="1" rot="10800000">
            <a:off x="7550402" y="2455479"/>
            <a:ext cx="4083433" cy="4083433"/>
          </a:xfrm>
          <a:prstGeom prst="arc">
            <a:avLst>
              <a:gd fmla="val 16200000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7"/>
          <p:cNvSpPr txBox="1"/>
          <p:nvPr>
            <p:ph idx="1" type="body"/>
          </p:nvPr>
        </p:nvSpPr>
        <p:spPr>
          <a:xfrm>
            <a:off x="4447308" y="591344"/>
            <a:ext cx="6906491" cy="5585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ŽÁK A RODIČ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ZAZNAMENÁVÁNÍ CESTY (DENNÍ ZÁZNAMY ŽÁKŮ,  CO, KDY JSEM DĚLAL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PRAVIDELNÁ KONZULTACE S UČITELEM - CO DĚLÁM, CO POTŘEBUJI, KDE MÁM NEJISTOTY, KDE CHCI JÍT DÁLE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ZPĚTNÁ VAZBA RODIČŮ K VÝUCE (PRODLOUŽENÁ HLAVA UČITELE)</a:t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cs-CZ" sz="2600"/>
              <a:t>- ZAPOJENÍ ŽÁKŮ DO DOVOLENÝCH AKCÍ - ZALÉVÁNÍ, PŘESAZOVÁNÍ ROSTLIN, USPOŘÁDÁNÍ PRODEJE 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t/>
            </a:r>
            <a:endParaRPr sz="2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8"/>
          <p:cNvSpPr txBox="1"/>
          <p:nvPr>
            <p:ph type="title"/>
          </p:nvPr>
        </p:nvSpPr>
        <p:spPr>
          <a:xfrm>
            <a:off x="9267909" y="2023110"/>
            <a:ext cx="2469624" cy="2846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cs-CZ" sz="3700"/>
              <a:t>SPOLEČNÉ POSTUPY</a:t>
            </a:r>
            <a:endParaRPr/>
          </a:p>
        </p:txBody>
      </p:sp>
      <p:sp>
        <p:nvSpPr>
          <p:cNvPr id="128" name="Google Shape;128;p18"/>
          <p:cNvSpPr/>
          <p:nvPr/>
        </p:nvSpPr>
        <p:spPr>
          <a:xfrm rot="-54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&#10;&#10;Popis se vygeneroval automaticky." id="130" name="Google Shape;130;p18"/>
          <p:cNvPicPr preferRelativeResize="0"/>
          <p:nvPr/>
        </p:nvPicPr>
        <p:blipFill rotWithShape="1">
          <a:blip r:embed="rId3">
            <a:alphaModFix/>
          </a:blip>
          <a:srcRect b="40744" l="0" r="-1" t="0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9"/>
          <p:cNvSpPr txBox="1"/>
          <p:nvPr>
            <p:ph type="title"/>
          </p:nvPr>
        </p:nvSpPr>
        <p:spPr>
          <a:xfrm>
            <a:off x="1059381" y="2346269"/>
            <a:ext cx="4297591" cy="34435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</a:pPr>
            <a:r>
              <a:rPr lang="cs-CZ" sz="4600"/>
              <a:t>ZADÁVÁNÍ PRÁCE</a:t>
            </a:r>
            <a:br>
              <a:rPr lang="cs-CZ" sz="4600"/>
            </a:br>
            <a:br>
              <a:rPr lang="cs-CZ" sz="4600"/>
            </a:br>
            <a:r>
              <a:rPr lang="cs-CZ" sz="4600"/>
              <a:t>GOOGLE ROZHRANÍ</a:t>
            </a:r>
            <a:endParaRPr/>
          </a:p>
        </p:txBody>
      </p:sp>
      <p:grpSp>
        <p:nvGrpSpPr>
          <p:cNvPr id="138" name="Google Shape;138;p19"/>
          <p:cNvGrpSpPr/>
          <p:nvPr/>
        </p:nvGrpSpPr>
        <p:grpSpPr>
          <a:xfrm>
            <a:off x="0" y="3154317"/>
            <a:ext cx="731521" cy="673460"/>
            <a:chOff x="3940602" y="308034"/>
            <a:chExt cx="2116791" cy="3428999"/>
          </a:xfrm>
        </p:grpSpPr>
        <p:sp>
          <p:nvSpPr>
            <p:cNvPr id="139" name="Google Shape;139;p19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19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19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9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9"/>
          <p:cNvSpPr/>
          <p:nvPr/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stůl&#10;&#10;Popis se vygeneroval automaticky." id="144" name="Google Shape;144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" l="2514" r="0" t="0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0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0"/>
          <p:cNvSpPr txBox="1"/>
          <p:nvPr>
            <p:ph type="title"/>
          </p:nvPr>
        </p:nvSpPr>
        <p:spPr>
          <a:xfrm>
            <a:off x="1113810" y="3130041"/>
            <a:ext cx="4036334" cy="23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alibri"/>
              <a:buNone/>
            </a:pPr>
            <a:r>
              <a:rPr lang="cs-CZ" sz="3800"/>
              <a:t>ZADÁVÁNÍ PRÁCE</a:t>
            </a:r>
            <a:br>
              <a:rPr lang="cs-CZ" sz="3800"/>
            </a:br>
            <a:br>
              <a:rPr lang="cs-CZ" sz="3800"/>
            </a:br>
            <a:r>
              <a:rPr lang="cs-CZ" sz="3800"/>
              <a:t>GOOGLE ROZHRANÍ</a:t>
            </a:r>
            <a:endParaRPr/>
          </a:p>
        </p:txBody>
      </p:sp>
      <p:grpSp>
        <p:nvGrpSpPr>
          <p:cNvPr id="151" name="Google Shape;151;p20"/>
          <p:cNvGrpSpPr/>
          <p:nvPr/>
        </p:nvGrpSpPr>
        <p:grpSpPr>
          <a:xfrm>
            <a:off x="0" y="3154317"/>
            <a:ext cx="731521" cy="673460"/>
            <a:chOff x="3940602" y="308034"/>
            <a:chExt cx="2116791" cy="3428999"/>
          </a:xfrm>
        </p:grpSpPr>
        <p:sp>
          <p:nvSpPr>
            <p:cNvPr id="152" name="Google Shape;152;p20"/>
            <p:cNvSpPr/>
            <p:nvPr/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20"/>
            <p:cNvSpPr/>
            <p:nvPr/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0"/>
            <p:cNvSpPr/>
            <p:nvPr/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5" name="Google Shape;155;p20"/>
          <p:cNvSpPr/>
          <p:nvPr/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rotWithShape="0" algn="t" dir="5400000" dist="127000">
              <a:srgbClr val="000000">
                <a:alpha val="1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ext&#10;&#10;Popis se vygeneroval automaticky." id="156" name="Google Shape;156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" l="665" r="3549" t="0"/>
          <a:stretch/>
        </p:blipFill>
        <p:spPr>
          <a:xfrm>
            <a:off x="5922492" y="928201"/>
            <a:ext cx="5536001" cy="492694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0"/>
          <p:cNvSpPr/>
          <p:nvPr/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11110" t="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1"/>
          <p:cNvSpPr/>
          <p:nvPr>
            <p:ph type="title"/>
          </p:nvPr>
        </p:nvSpPr>
        <p:spPr>
          <a:xfrm>
            <a:off x="-2177" y="139337"/>
            <a:ext cx="2120983" cy="1860190"/>
          </a:xfrm>
          <a:prstGeom prst="ellipse">
            <a:avLst/>
          </a:prstGeom>
          <a:solidFill>
            <a:srgbClr val="FFFFFF"/>
          </a:solidFill>
          <a:ln cap="flat" cmpd="thinThick" w="174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979"/>
              <a:buFont typeface="Calibri"/>
              <a:buNone/>
            </a:pPr>
            <a:r>
              <a:rPr b="1" lang="cs-CZ" sz="1979">
                <a:solidFill>
                  <a:srgbClr val="262626"/>
                </a:solidFill>
              </a:rPr>
              <a:t>ODEVZDÁNÍ </a:t>
            </a:r>
            <a:br>
              <a:rPr b="1" lang="cs-CZ" sz="1979"/>
            </a:br>
            <a:br>
              <a:rPr b="1" lang="cs-CZ" sz="1979"/>
            </a:br>
            <a:r>
              <a:rPr b="1" lang="cs-CZ" sz="1979">
                <a:solidFill>
                  <a:srgbClr val="262626"/>
                </a:solidFill>
              </a:rPr>
              <a:t>HODNOCENÍ PRÁCE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systému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