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5" r:id="rId13"/>
    <p:sldId id="269" r:id="rId14"/>
    <p:sldId id="268" r:id="rId15"/>
    <p:sldId id="270" r:id="rId16"/>
    <p:sldId id="271" r:id="rId17"/>
    <p:sldId id="272" r:id="rId18"/>
    <p:sldId id="273" r:id="rId19"/>
    <p:sldId id="292" r:id="rId20"/>
    <p:sldId id="293" r:id="rId21"/>
    <p:sldId id="294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9" autoAdjust="0"/>
    <p:restoredTop sz="94591" autoAdjust="0"/>
  </p:normalViewPr>
  <p:slideViewPr>
    <p:cSldViewPr>
      <p:cViewPr varScale="1">
        <p:scale>
          <a:sx n="78" d="100"/>
          <a:sy n="78" d="100"/>
        </p:scale>
        <p:origin x="120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h-freiburg.de/" TargetMode="External"/><Relationship Id="rId13" Type="http://schemas.openxmlformats.org/officeDocument/2006/relationships/hyperlink" Target="https://www.uaic.ro/en/" TargetMode="External"/><Relationship Id="rId3" Type="http://schemas.openxmlformats.org/officeDocument/2006/relationships/image" Target="../media/image15.png"/><Relationship Id="rId7" Type="http://schemas.openxmlformats.org/officeDocument/2006/relationships/hyperlink" Target="https://www.evh-bochum.de/exchange-students-erasmus.html" TargetMode="External"/><Relationship Id="rId12" Type="http://schemas.openxmlformats.org/officeDocument/2006/relationships/hyperlink" Target="https://www.vid.no/e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iak.fi/en/" TargetMode="External"/><Relationship Id="rId11" Type="http://schemas.openxmlformats.org/officeDocument/2006/relationships/hyperlink" Target="https://www.th-nuernberg.de/" TargetMode="External"/><Relationship Id="rId5" Type="http://schemas.openxmlformats.org/officeDocument/2006/relationships/hyperlink" Target="https://ut.ee/en" TargetMode="External"/><Relationship Id="rId10" Type="http://schemas.openxmlformats.org/officeDocument/2006/relationships/hyperlink" Target="https://www.eh-ludwigsburg.de/" TargetMode="External"/><Relationship Id="rId4" Type="http://schemas.openxmlformats.org/officeDocument/2006/relationships/hyperlink" Target="https://www.vives.be/en/vives-international" TargetMode="External"/><Relationship Id="rId9" Type="http://schemas.openxmlformats.org/officeDocument/2006/relationships/hyperlink" Target="https://www.dwi.uni-heidelberg.de/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tf.cuni.cz/ETFN-614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tf.cuni.cz/ETFN-614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uni.cz/" TargetMode="External"/><Relationship Id="rId3" Type="http://schemas.openxmlformats.org/officeDocument/2006/relationships/image" Target="../media/image43.png"/><Relationship Id="rId7" Type="http://schemas.openxmlformats.org/officeDocument/2006/relationships/hyperlink" Target="mailto:hudcova@etf.cuni.cz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atochova@etf.cuni.cz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873155"/>
            <a:ext cx="18275872" cy="7412943"/>
          </a:xfrm>
          <a:custGeom>
            <a:avLst/>
            <a:gdLst/>
            <a:ahLst/>
            <a:cxnLst/>
            <a:rect l="l" t="t" r="r" b="b"/>
            <a:pathLst>
              <a:path w="18275872" h="7412943">
                <a:moveTo>
                  <a:pt x="0" y="0"/>
                </a:moveTo>
                <a:lnTo>
                  <a:pt x="18275872" y="0"/>
                </a:lnTo>
                <a:lnTo>
                  <a:pt x="18275872" y="7412943"/>
                </a:lnTo>
                <a:lnTo>
                  <a:pt x="0" y="7412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211" t="-43592" r="-210" b="-2094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2873155"/>
            <a:ext cx="18275872" cy="7407822"/>
          </a:xfrm>
          <a:custGeom>
            <a:avLst/>
            <a:gdLst/>
            <a:ahLst/>
            <a:cxnLst/>
            <a:rect l="l" t="t" r="r" b="b"/>
            <a:pathLst>
              <a:path w="18275872" h="7407822">
                <a:moveTo>
                  <a:pt x="0" y="0"/>
                </a:moveTo>
                <a:lnTo>
                  <a:pt x="18275872" y="0"/>
                </a:lnTo>
                <a:lnTo>
                  <a:pt x="18275872" y="7407822"/>
                </a:lnTo>
                <a:lnTo>
                  <a:pt x="0" y="7407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496" b="-5242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4760" y="2861820"/>
            <a:ext cx="18280351" cy="7419157"/>
            <a:chOff x="0" y="0"/>
            <a:chExt cx="24373801" cy="9892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73460" cy="9891776"/>
            </a:xfrm>
            <a:custGeom>
              <a:avLst/>
              <a:gdLst/>
              <a:ahLst/>
              <a:cxnLst/>
              <a:rect l="l" t="t" r="r" b="b"/>
              <a:pathLst>
                <a:path w="24373460" h="9891776">
                  <a:moveTo>
                    <a:pt x="24373460" y="0"/>
                  </a:moveTo>
                  <a:lnTo>
                    <a:pt x="0" y="0"/>
                  </a:lnTo>
                  <a:lnTo>
                    <a:pt x="0" y="9891776"/>
                  </a:lnTo>
                  <a:lnTo>
                    <a:pt x="24373460" y="9891776"/>
                  </a:lnTo>
                  <a:lnTo>
                    <a:pt x="24373460" y="0"/>
                  </a:lnTo>
                  <a:close/>
                </a:path>
              </a:pathLst>
            </a:custGeom>
            <a:solidFill>
              <a:srgbClr val="000000">
                <a:alpha val="25882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1086938" y="4029671"/>
            <a:ext cx="1129657" cy="3012083"/>
          </a:xfrm>
          <a:custGeom>
            <a:avLst/>
            <a:gdLst/>
            <a:ahLst/>
            <a:cxnLst/>
            <a:rect l="l" t="t" r="r" b="b"/>
            <a:pathLst>
              <a:path w="1129657" h="3012083">
                <a:moveTo>
                  <a:pt x="0" y="0"/>
                </a:moveTo>
                <a:lnTo>
                  <a:pt x="1129657" y="0"/>
                </a:lnTo>
                <a:lnTo>
                  <a:pt x="1129657" y="3012083"/>
                </a:lnTo>
                <a:lnTo>
                  <a:pt x="0" y="3012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" b="-3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5456633" y="7424002"/>
            <a:ext cx="1885674" cy="2861719"/>
            <a:chOff x="0" y="0"/>
            <a:chExt cx="2514232" cy="3815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14219" cy="3815080"/>
            </a:xfrm>
            <a:custGeom>
              <a:avLst/>
              <a:gdLst/>
              <a:ahLst/>
              <a:cxnLst/>
              <a:rect l="l" t="t" r="r" b="b"/>
              <a:pathLst>
                <a:path w="2514219" h="3815080">
                  <a:moveTo>
                    <a:pt x="2514219" y="0"/>
                  </a:moveTo>
                  <a:lnTo>
                    <a:pt x="0" y="0"/>
                  </a:lnTo>
                  <a:lnTo>
                    <a:pt x="0" y="3815080"/>
                  </a:lnTo>
                  <a:lnTo>
                    <a:pt x="2514219" y="3815080"/>
                  </a:lnTo>
                  <a:lnTo>
                    <a:pt x="251421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15643103" y="8009191"/>
            <a:ext cx="986441" cy="475894"/>
          </a:xfrm>
          <a:custGeom>
            <a:avLst/>
            <a:gdLst/>
            <a:ahLst/>
            <a:cxnLst/>
            <a:rect l="l" t="t" r="r" b="b"/>
            <a:pathLst>
              <a:path w="986441" h="475894">
                <a:moveTo>
                  <a:pt x="0" y="0"/>
                </a:moveTo>
                <a:lnTo>
                  <a:pt x="986441" y="0"/>
                </a:lnTo>
                <a:lnTo>
                  <a:pt x="986441" y="475894"/>
                </a:lnTo>
                <a:lnTo>
                  <a:pt x="0" y="475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636889" y="8009184"/>
            <a:ext cx="332420" cy="200487"/>
          </a:xfrm>
          <a:custGeom>
            <a:avLst/>
            <a:gdLst/>
            <a:ahLst/>
            <a:cxnLst/>
            <a:rect l="l" t="t" r="r" b="b"/>
            <a:pathLst>
              <a:path w="332420" h="200487">
                <a:moveTo>
                  <a:pt x="0" y="0"/>
                </a:moveTo>
                <a:lnTo>
                  <a:pt x="332420" y="0"/>
                </a:lnTo>
                <a:lnTo>
                  <a:pt x="332420" y="200487"/>
                </a:lnTo>
                <a:lnTo>
                  <a:pt x="0" y="200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7" r="-47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5562674" y="7610491"/>
            <a:ext cx="655510" cy="599488"/>
          </a:xfrm>
          <a:custGeom>
            <a:avLst/>
            <a:gdLst/>
            <a:ahLst/>
            <a:cxnLst/>
            <a:rect l="l" t="t" r="r" b="b"/>
            <a:pathLst>
              <a:path w="655510" h="599488">
                <a:moveTo>
                  <a:pt x="0" y="0"/>
                </a:moveTo>
                <a:lnTo>
                  <a:pt x="655510" y="0"/>
                </a:lnTo>
                <a:lnTo>
                  <a:pt x="655510" y="599488"/>
                </a:lnTo>
                <a:lnTo>
                  <a:pt x="0" y="599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711000" y="630639"/>
            <a:ext cx="5071873" cy="1863913"/>
          </a:xfrm>
          <a:custGeom>
            <a:avLst/>
            <a:gdLst/>
            <a:ahLst/>
            <a:cxnLst/>
            <a:rect l="l" t="t" r="r" b="b"/>
            <a:pathLst>
              <a:path w="5071873" h="1863913">
                <a:moveTo>
                  <a:pt x="0" y="0"/>
                </a:moveTo>
                <a:lnTo>
                  <a:pt x="5071873" y="0"/>
                </a:lnTo>
                <a:lnTo>
                  <a:pt x="5071873" y="1863914"/>
                </a:lnTo>
                <a:lnTo>
                  <a:pt x="0" y="18639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527781" y="4860582"/>
            <a:ext cx="11664306" cy="249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0"/>
              </a:lnSpc>
            </a:pPr>
            <a:r>
              <a:rPr lang="en-US" sz="9004" b="1" spc="255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Sociální  </a:t>
            </a:r>
          </a:p>
          <a:p>
            <a:pPr algn="l">
              <a:lnSpc>
                <a:spcPts val="9740"/>
              </a:lnSpc>
            </a:pPr>
            <a:r>
              <a:rPr lang="en-US" sz="9004" b="1" spc="255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a pastorační práce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19221" y="3954780"/>
            <a:ext cx="13023882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729" b="1" spc="86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Bakalářský program – denní a kombinované studium</a:t>
            </a:r>
          </a:p>
        </p:txBody>
      </p:sp>
      <p:sp>
        <p:nvSpPr>
          <p:cNvPr id="15" name="AutoShape 15"/>
          <p:cNvSpPr/>
          <p:nvPr/>
        </p:nvSpPr>
        <p:spPr>
          <a:xfrm>
            <a:off x="5778111" y="919623"/>
            <a:ext cx="0" cy="1285946"/>
          </a:xfrm>
          <a:prstGeom prst="line">
            <a:avLst/>
          </a:prstGeom>
          <a:ln w="9525" cap="flat">
            <a:solidFill>
              <a:srgbClr val="0036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6" name="TextBox 16"/>
          <p:cNvSpPr txBox="1"/>
          <p:nvPr/>
        </p:nvSpPr>
        <p:spPr>
          <a:xfrm>
            <a:off x="6194786" y="1116723"/>
            <a:ext cx="110623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94"/>
              </a:lnSpc>
            </a:pPr>
            <a:r>
              <a:rPr lang="en-US" sz="1912" b="1" spc="61">
                <a:solidFill>
                  <a:srgbClr val="003657"/>
                </a:solidFill>
                <a:latin typeface="Silka Medium"/>
                <a:ea typeface="Silka Medium"/>
                <a:cs typeface="Silka Medium"/>
                <a:sym typeface="Silka Medium"/>
              </a:rPr>
              <a:t>Katedra </a:t>
            </a:r>
          </a:p>
          <a:p>
            <a:pPr algn="just">
              <a:lnSpc>
                <a:spcPts val="2294"/>
              </a:lnSpc>
            </a:pPr>
            <a:r>
              <a:rPr lang="en-US" sz="1912" b="1" spc="61">
                <a:solidFill>
                  <a:srgbClr val="003657"/>
                </a:solidFill>
                <a:latin typeface="Silka Medium"/>
                <a:ea typeface="Silka Medium"/>
                <a:cs typeface="Silka Medium"/>
                <a:sym typeface="Silka Medium"/>
              </a:rPr>
              <a:t>sociální </a:t>
            </a:r>
          </a:p>
          <a:p>
            <a:pPr algn="just">
              <a:lnSpc>
                <a:spcPts val="2294"/>
              </a:lnSpc>
              <a:spcBef>
                <a:spcPct val="0"/>
              </a:spcBef>
            </a:pPr>
            <a:r>
              <a:rPr lang="en-US" sz="1912" b="1" spc="61">
                <a:solidFill>
                  <a:srgbClr val="003657"/>
                </a:solidFill>
                <a:latin typeface="Silka Medium"/>
                <a:ea typeface="Silka Medium"/>
                <a:cs typeface="Silka Medium"/>
                <a:sym typeface="Silka Medium"/>
              </a:rPr>
              <a:t>práce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72807" y="778394"/>
            <a:ext cx="1220039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37"/>
              </a:lnSpc>
            </a:pPr>
            <a:r>
              <a:rPr lang="en-US" sz="5948" b="1" spc="190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Specifika</a:t>
            </a:r>
            <a:r>
              <a:rPr lang="en-US" sz="5948" b="1" spc="190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5948" b="1" spc="190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sociální</a:t>
            </a:r>
            <a:r>
              <a:rPr lang="en-US" sz="5948" b="1" spc="190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5948" b="1" spc="190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práce</a:t>
            </a:r>
            <a:r>
              <a:rPr lang="cs-CZ" sz="5948" b="1" spc="190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5948" b="1" spc="192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na</a:t>
            </a:r>
            <a:r>
              <a:rPr lang="en-US" sz="5948" b="1" spc="192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ETF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591725" y="3116180"/>
            <a:ext cx="15104550" cy="56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ájem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o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člověka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jeho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existenciální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duchovní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stránky</a:t>
            </a:r>
            <a:endParaRPr lang="cs-CZ" sz="480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Právo v sociální práci (např. pomoc obětem sexualizovaného násilí)</a:t>
            </a:r>
            <a:endParaRPr lang="en-US" sz="480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 algn="l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omunitní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práci</a:t>
            </a:r>
            <a:endParaRPr lang="cs-CZ" sz="480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 algn="l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ociálně-zdravotní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problematik</a:t>
            </a: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endParaRPr lang="cs-CZ" sz="480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 algn="l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držitelnost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udržitelný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rozvoj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souvislosti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se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prací</a:t>
            </a:r>
            <a:endParaRPr lang="cs-CZ" sz="480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 algn="l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Diverzita a podpora společenské soudržnosti</a:t>
            </a:r>
            <a:endParaRPr lang="en-US" sz="480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 algn="l">
              <a:lnSpc>
                <a:spcPts val="4857"/>
              </a:lnSpc>
              <a:buFont typeface="Arial"/>
              <a:buChar char="•"/>
            </a:pP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poluprác</a:t>
            </a:r>
            <a:r>
              <a:rPr lang="cs-CZ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e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významnými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poskytovateli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sociálních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80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služeb</a:t>
            </a:r>
            <a:r>
              <a:rPr lang="en-US" sz="480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88069" y="2314599"/>
            <a:ext cx="13308480" cy="6986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Studium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sociál﻿ní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práce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podle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standardů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oboru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v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kontextu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křesťanských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hodnot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a </a:t>
            </a:r>
            <a:r>
              <a:rPr lang="en-US" sz="3238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tradic</a:t>
            </a:r>
            <a:r>
              <a:rPr lang="en-US" sz="3238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.</a:t>
            </a: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b="1" spc="214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Otevřen</a:t>
            </a:r>
            <a:r>
              <a:rPr lang="cs-CZ" sz="3238" b="1" spc="214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ost</a:t>
            </a:r>
            <a:r>
              <a:rPr lang="en-US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pro student</a:t>
            </a:r>
            <a:r>
              <a:rPr lang="cs-CZ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y</a:t>
            </a:r>
            <a:r>
              <a:rPr lang="en-US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4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všech</a:t>
            </a:r>
            <a:r>
              <a:rPr lang="en-US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4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konfesí</a:t>
            </a:r>
            <a:r>
              <a:rPr lang="en-US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238" b="1" spc="214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i</a:t>
            </a:r>
            <a:r>
              <a:rPr lang="en-US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bez </a:t>
            </a:r>
            <a:r>
              <a:rPr lang="en-US" sz="3238" b="1" spc="214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vyznání</a:t>
            </a:r>
            <a:r>
              <a:rPr lang="en-US" sz="3238" b="1" spc="214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.</a:t>
            </a: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b="1" spc="1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Něco </a:t>
            </a:r>
            <a:r>
              <a:rPr lang="en-US" sz="3238" b="1" spc="1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navíc</a:t>
            </a:r>
            <a:r>
              <a:rPr lang="en-US" sz="3238" b="1" spc="1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: 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teologické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obory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filosofie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právo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hlubší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poznání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společnosti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diskus﻿e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o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duchovních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intelektuálních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mravních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aspektech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</a:t>
            </a:r>
            <a:endParaRPr lang="cs-CZ" sz="3238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cs-CZ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důraz na reflexivitu a mezioborovost,</a:t>
            </a:r>
            <a:endParaRPr lang="en-US" sz="3238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velmi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zajímav</a:t>
            </a:r>
            <a:r>
              <a:rPr lang="cs-CZ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á</a:t>
            </a:r>
            <a:r>
              <a:rPr lang="en-US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komuni</a:t>
            </a:r>
            <a:r>
              <a:rPr lang="cs-CZ" sz="3238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ta.</a:t>
            </a:r>
            <a:endParaRPr lang="en-US" sz="3238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803181"/>
            <a:ext cx="8023286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 spc="225" dirty="0">
                <a:solidFill>
                  <a:srgbClr val="C00000"/>
                </a:solidFill>
                <a:latin typeface="Silka Bold"/>
                <a:ea typeface="Silka Bold"/>
                <a:cs typeface="Silka Bold"/>
                <a:sym typeface="Silka Bold"/>
              </a:rPr>
              <a:t>Co </a:t>
            </a:r>
            <a:r>
              <a:rPr lang="en-US" sz="6999" b="1" spc="225" dirty="0" err="1">
                <a:solidFill>
                  <a:srgbClr val="C00000"/>
                </a:solidFill>
                <a:latin typeface="Silka Bold"/>
                <a:ea typeface="Silka Bold"/>
                <a:cs typeface="Silka Bold"/>
                <a:sym typeface="Silka Bold"/>
              </a:rPr>
              <a:t>nabízíme</a:t>
            </a:r>
            <a:endParaRPr lang="en-US" sz="6999" b="1" spc="225" dirty="0">
              <a:solidFill>
                <a:srgbClr val="C00000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7F35E0D-E2D7-1F17-235F-72B7E021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"/>
            <a:ext cx="13563600" cy="101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02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88069" y="2276813"/>
            <a:ext cx="15033451" cy="716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Profilové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předměty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–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Teorie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metody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</a:p>
          <a:p>
            <a:pPr algn="l">
              <a:lnSpc>
                <a:spcPts val="5100"/>
              </a:lnSpc>
            </a:pP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   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politika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cílovými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skupinami</a:t>
            </a:r>
            <a:endParaRPr lang="en-US" sz="4000" spc="177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Společensko-vědní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teoretické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předměty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–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Sociologie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Psychologie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Filosofie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Etika,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Výzkumné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metody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–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výzkumná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dílna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Jazyky</a:t>
            </a:r>
            <a:endParaRPr lang="en-US" sz="4000" spc="177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Teologické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a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pastorační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předměty</a:t>
            </a:r>
            <a:endParaRPr lang="en-US" sz="4000" b="1" spc="177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Praxe</a:t>
            </a:r>
            <a:endParaRPr lang="en-US" sz="4000" b="1" spc="177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Volitelné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předměty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(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včetně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anglických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kurzů</a:t>
            </a: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) – </a:t>
            </a:r>
          </a:p>
          <a:p>
            <a:pPr algn="l">
              <a:lnSpc>
                <a:spcPts val="5100"/>
              </a:lnSpc>
            </a:pPr>
            <a:r>
              <a:rPr lang="en-US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    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ekonomika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církevních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organizacích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</a:p>
          <a:p>
            <a:pPr algn="l">
              <a:lnSpc>
                <a:spcPts val="5100"/>
              </a:lnSpc>
            </a:pP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    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zaměřená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člověka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Dluhové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poradenství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</a:p>
          <a:p>
            <a:pPr algn="l">
              <a:lnSpc>
                <a:spcPts val="5100"/>
              </a:lnSpc>
            </a:pP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    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Pomoc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obětem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sexuálních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deliktů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náboženském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4000" spc="177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kontextu</a:t>
            </a:r>
            <a:r>
              <a:rPr lang="en-US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cs-CZ" sz="4000" spc="177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aj.</a:t>
            </a:r>
            <a:endParaRPr lang="en-US" sz="4000" spc="177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87919"/>
            <a:ext cx="977706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spc="177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Pilíře studijního programu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000122" y="844133"/>
            <a:ext cx="9463766" cy="166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spc="177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Vyučované</a:t>
            </a:r>
            <a:r>
              <a:rPr lang="en-US" sz="5499" b="1" spc="177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5499" b="1" spc="177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předměty</a:t>
            </a:r>
            <a:r>
              <a:rPr lang="en-US" sz="5499" b="1" spc="177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5499" b="1" spc="177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podrobněji</a:t>
            </a:r>
            <a:endParaRPr lang="en-US" sz="5499" b="1" spc="177" dirty="0">
              <a:solidFill>
                <a:srgbClr val="D22D40"/>
              </a:solidFill>
              <a:highlight>
                <a:srgbClr val="FFFF00"/>
              </a:highlight>
              <a:latin typeface="Silka Bold"/>
              <a:ea typeface="Silka Bold"/>
              <a:cs typeface="Silka Bold"/>
              <a:sym typeface="Silk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88292" y="3097365"/>
            <a:ext cx="6694898" cy="583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Metody a </a:t>
            </a: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teorie</a:t>
            </a:r>
            <a:r>
              <a:rPr lang="en-US" sz="3188" b="1" dirty="0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sociální</a:t>
            </a:r>
            <a:r>
              <a:rPr lang="en-US" sz="3188" b="1" dirty="0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práce</a:t>
            </a:r>
            <a:endParaRPr lang="en-US" sz="3188" b="1" dirty="0">
              <a:solidFill>
                <a:srgbClr val="FF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Sociální</a:t>
            </a:r>
            <a:r>
              <a:rPr lang="en-US" sz="3188" b="1" dirty="0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politika</a:t>
            </a:r>
            <a:endParaRPr lang="en-US" sz="3188" b="1" dirty="0">
              <a:solidFill>
                <a:srgbClr val="FF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Sociální</a:t>
            </a:r>
            <a:r>
              <a:rPr lang="en-US" sz="3188" b="1" dirty="0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služby</a:t>
            </a:r>
            <a:endParaRPr lang="en-US" sz="3188" b="1" dirty="0">
              <a:solidFill>
                <a:srgbClr val="FF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Právo</a:t>
            </a:r>
            <a:endParaRPr lang="en-US" sz="3188" b="1" dirty="0">
              <a:solidFill>
                <a:srgbClr val="FF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Praxe</a:t>
            </a:r>
            <a:endParaRPr lang="en-US" sz="3188" b="1" dirty="0">
              <a:solidFill>
                <a:srgbClr val="FF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1F497D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Teologické</a:t>
            </a:r>
            <a:r>
              <a:rPr lang="en-US" sz="3188" b="1" dirty="0">
                <a:solidFill>
                  <a:srgbClr val="1F497D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 </a:t>
            </a:r>
            <a:r>
              <a:rPr lang="en-US" sz="3188" b="1" dirty="0" err="1">
                <a:solidFill>
                  <a:srgbClr val="1F497D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obory</a:t>
            </a:r>
            <a:endParaRPr lang="en-US" sz="3188" b="1" dirty="0">
              <a:solidFill>
                <a:srgbClr val="1F497D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1F497D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Pastorace</a:t>
            </a:r>
            <a:endParaRPr lang="en-US" sz="3188" b="1" dirty="0">
              <a:solidFill>
                <a:srgbClr val="1F497D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Sociologie</a:t>
            </a:r>
            <a:endParaRPr lang="en-US" sz="3188" b="1" dirty="0">
              <a:solidFill>
                <a:srgbClr val="00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Psychologie</a:t>
            </a:r>
            <a:endParaRPr lang="en-US" sz="3188" b="1" dirty="0">
              <a:solidFill>
                <a:srgbClr val="00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Etika, </a:t>
            </a:r>
            <a:r>
              <a:rPr lang="en-US" sz="3188" b="1" dirty="0" err="1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Filosofie</a:t>
            </a:r>
            <a:endParaRPr lang="en-US" sz="3188" b="1" dirty="0">
              <a:solidFill>
                <a:srgbClr val="00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Výzkumné</a:t>
            </a:r>
            <a:r>
              <a:rPr lang="en-US" sz="3188" b="1" dirty="0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 </a:t>
            </a:r>
            <a:r>
              <a:rPr lang="en-US" sz="3188" b="1" dirty="0" err="1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metody</a:t>
            </a:r>
            <a:endParaRPr lang="en-US" sz="3188" b="1" dirty="0">
              <a:solidFill>
                <a:srgbClr val="000000"/>
              </a:solidFill>
              <a:latin typeface="Silka Semi-Bold"/>
              <a:ea typeface="Silka Semi-Bold"/>
              <a:cs typeface="Silka Semi-Bold"/>
              <a:sym typeface="Silka Semi-Bold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>
                <a:solidFill>
                  <a:srgbClr val="000000"/>
                </a:solidFill>
                <a:latin typeface="Silka Semi-Bold"/>
                <a:ea typeface="Silka Semi-Bold"/>
                <a:cs typeface="Silka Semi-Bold"/>
                <a:sym typeface="Silka Semi-Bold"/>
              </a:rPr>
              <a:t>Jazyky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11890" y="3101080"/>
            <a:ext cx="6606318" cy="583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Sociální ekonomika</a:t>
            </a:r>
          </a:p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Sociální práce s různými cílovými skupinami (rodinou, menšinami)</a:t>
            </a:r>
          </a:p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Mezioborová sociální práce</a:t>
            </a:r>
          </a:p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Sociální práce v církevních organizacích</a:t>
            </a:r>
          </a:p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Komunitní sociální práce</a:t>
            </a:r>
          </a:p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Management v sociálních službách</a:t>
            </a:r>
          </a:p>
          <a:p>
            <a:pPr marL="410531" lvl="1" indent="-205266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Výzkumná dílna</a:t>
            </a:r>
          </a:p>
          <a:p>
            <a:pPr marL="410396" lvl="1" indent="-205198" algn="l">
              <a:lnSpc>
                <a:spcPts val="3827"/>
              </a:lnSpc>
              <a:buFont typeface="Arial"/>
              <a:buChar char="•"/>
            </a:pPr>
            <a:r>
              <a:rPr lang="en-US" sz="3189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Další volitelné předměty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8731" y="-13380"/>
            <a:ext cx="7709269" cy="10298755"/>
          </a:xfrm>
          <a:custGeom>
            <a:avLst/>
            <a:gdLst/>
            <a:ahLst/>
            <a:cxnLst/>
            <a:rect l="l" t="t" r="r" b="b"/>
            <a:pathLst>
              <a:path w="7709269" h="10298755">
                <a:moveTo>
                  <a:pt x="0" y="0"/>
                </a:moveTo>
                <a:lnTo>
                  <a:pt x="7709269" y="0"/>
                </a:lnTo>
                <a:lnTo>
                  <a:pt x="7709269" y="10298755"/>
                </a:lnTo>
                <a:lnTo>
                  <a:pt x="0" y="10298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606" r="-310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text, Písmo, kruh, logo  Popis byl vytvořen automaticky"/>
          <p:cNvSpPr/>
          <p:nvPr/>
        </p:nvSpPr>
        <p:spPr>
          <a:xfrm>
            <a:off x="102870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672144" y="1935179"/>
            <a:ext cx="7737422" cy="66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PRAXE zajišťuje VOŠ Jabok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72143" y="3123822"/>
            <a:ext cx="8462457" cy="5764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0595" lvl="1" indent="-285297" algn="l">
              <a:lnSpc>
                <a:spcPts val="3171"/>
              </a:lnSpc>
              <a:buFont typeface="Arial"/>
              <a:buChar char="•"/>
            </a:pP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Odpovídají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náplni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pro </a:t>
            </a:r>
            <a:r>
              <a:rPr lang="en-US" sz="3600" b="1" spc="60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DENNÍ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studium</a:t>
            </a:r>
          </a:p>
          <a:p>
            <a:pPr algn="l">
              <a:lnSpc>
                <a:spcPts val="3171"/>
              </a:lnSpc>
            </a:pPr>
            <a:endParaRPr lang="en-US" sz="3600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70595" lvl="1" indent="-285297" algn="l">
              <a:lnSpc>
                <a:spcPts val="3171"/>
              </a:lnSpc>
              <a:buFont typeface="Arial"/>
              <a:buChar char="•"/>
            </a:pP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Studenti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absolvují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celkem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b="1" spc="60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540 </a:t>
            </a:r>
            <a:r>
              <a:rPr lang="en-US" sz="3600" b="1" spc="60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hodin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nejméně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b="1" spc="60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5 </a:t>
            </a:r>
            <a:r>
              <a:rPr lang="en-US" sz="3600" b="1" spc="60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různých</a:t>
            </a:r>
            <a:r>
              <a:rPr lang="en-US" sz="3600" b="1" spc="60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600" b="1" spc="60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pracovištích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</a:p>
          <a:p>
            <a:pPr algn="l">
              <a:lnSpc>
                <a:spcPts val="3171"/>
              </a:lnSpc>
            </a:pPr>
            <a:endParaRPr lang="en-US" sz="3600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70595" lvl="1" indent="-285297" algn="l">
              <a:lnSpc>
                <a:spcPts val="3171"/>
              </a:lnSpc>
              <a:buFont typeface="Arial"/>
              <a:buChar char="•"/>
            </a:pP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každém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pracovišti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36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stráví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b="1" spc="60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minimálně</a:t>
            </a:r>
            <a:r>
              <a:rPr lang="en-US" sz="3600" b="1" spc="60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30 </a:t>
            </a:r>
            <a:r>
              <a:rPr lang="en-US" sz="3600" b="1" spc="60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hodin</a:t>
            </a:r>
            <a:r>
              <a:rPr lang="en-US" sz="36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</a:p>
          <a:p>
            <a:pPr algn="l">
              <a:lnSpc>
                <a:spcPts val="3171"/>
              </a:lnSpc>
            </a:pPr>
            <a:endParaRPr lang="en-US" sz="3600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171"/>
              </a:lnSpc>
            </a:pP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jsou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reflektované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reflexe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probíhá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zejména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metodických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supervizních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seminářích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k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praxi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které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plní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současně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36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6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3123822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72807" y="3672215"/>
            <a:ext cx="6792368" cy="3473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8"/>
              </a:lnSpc>
            </a:pPr>
            <a:r>
              <a:rPr lang="en-US" sz="3521" spc="207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Studenti si volí podle vlastního zájmu a profesní orientace, avšak vždy musí být aspoň </a:t>
            </a:r>
            <a:r>
              <a:rPr lang="en-US" sz="3521" b="1" spc="207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1 praxe z oblasti sociální a 1 praxe z oblasti pastorační.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68869"/>
            <a:ext cx="13309645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2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Obsahové </a:t>
            </a:r>
          </a:p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zaměření praxí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03365" y="3672215"/>
            <a:ext cx="7400044" cy="3479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5"/>
              </a:lnSpc>
            </a:pPr>
            <a:r>
              <a:rPr lang="en-US" sz="3519" spc="207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Praxe jsou zařazeny ve studijním plánu ve všech ročnících kombinovaného studia. Za časové rozvržení zodpovídá především </a:t>
            </a:r>
          </a:p>
          <a:p>
            <a:pPr algn="l">
              <a:lnSpc>
                <a:spcPts val="4575"/>
              </a:lnSpc>
            </a:pPr>
            <a:r>
              <a:rPr lang="en-US" sz="3519" spc="207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student sám.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8195937" y="2743200"/>
            <a:ext cx="1060388" cy="4800600"/>
            <a:chOff x="0" y="0"/>
            <a:chExt cx="1413850" cy="640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3850" cy="4926821"/>
            </a:xfrm>
            <a:custGeom>
              <a:avLst/>
              <a:gdLst/>
              <a:ahLst/>
              <a:cxnLst/>
              <a:rect l="l" t="t" r="r" b="b"/>
              <a:pathLst>
                <a:path w="1413850" h="4926821">
                  <a:moveTo>
                    <a:pt x="0" y="0"/>
                  </a:moveTo>
                  <a:lnTo>
                    <a:pt x="1413850" y="0"/>
                  </a:lnTo>
                  <a:lnTo>
                    <a:pt x="1413850" y="4926821"/>
                  </a:lnTo>
                  <a:lnTo>
                    <a:pt x="0" y="4926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3" r="-43"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4926821"/>
              <a:ext cx="1413850" cy="1473979"/>
            </a:xfrm>
            <a:custGeom>
              <a:avLst/>
              <a:gdLst/>
              <a:ahLst/>
              <a:cxnLst/>
              <a:rect l="l" t="t" r="r" b="b"/>
              <a:pathLst>
                <a:path w="1413850" h="1473979">
                  <a:moveTo>
                    <a:pt x="0" y="0"/>
                  </a:moveTo>
                  <a:lnTo>
                    <a:pt x="1413850" y="0"/>
                  </a:lnTo>
                  <a:lnTo>
                    <a:pt x="1413850" y="1473979"/>
                  </a:lnTo>
                  <a:lnTo>
                    <a:pt x="0" y="1473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3" t="-15897" r="-43" b="-21835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559" r="-592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737011" y="1408019"/>
            <a:ext cx="3729241" cy="66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Místo praxe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7011" y="2543175"/>
            <a:ext cx="7822862" cy="534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1"/>
              </a:lnSpc>
            </a:pP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Studenti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si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vyhledávají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sami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nebo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spolupráci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učitelem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</a:p>
          <a:p>
            <a:pPr algn="l">
              <a:lnSpc>
                <a:spcPts val="3171"/>
              </a:lnSpc>
            </a:pPr>
            <a:endParaRPr lang="en-US" sz="3200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171"/>
              </a:lnSpc>
            </a:pP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Koordinátor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pro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studenty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kombinovaného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studia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připraví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studentům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smlouvu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o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zajištění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průvodní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dopis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pokud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to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vyžaduje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pracoviště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</a:p>
          <a:p>
            <a:pPr algn="l">
              <a:lnSpc>
                <a:spcPts val="3171"/>
              </a:lnSpc>
            </a:pPr>
            <a:endParaRPr lang="en-US" sz="3200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171"/>
              </a:lnSpc>
            </a:pP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Praxi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plněnou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během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studia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dokládá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individuálním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plánem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před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),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zprávou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hodnocením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pracoviště</a:t>
            </a:r>
            <a:r>
              <a:rPr lang="en-US" sz="3200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  <a:p>
            <a:pPr algn="l">
              <a:lnSpc>
                <a:spcPts val="3171"/>
              </a:lnSpc>
            </a:pPr>
            <a:r>
              <a:rPr lang="en-US" sz="32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 </a:t>
            </a:r>
            <a:r>
              <a:rPr lang="en-US" sz="32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uvedeným</a:t>
            </a:r>
            <a:r>
              <a:rPr lang="en-US" sz="32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počtem</a:t>
            </a:r>
            <a:r>
              <a:rPr lang="en-US" sz="32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odpracovaných</a:t>
            </a:r>
            <a:r>
              <a:rPr lang="en-US" sz="32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hodin</a:t>
            </a:r>
            <a:r>
              <a:rPr lang="en-US" sz="32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(po </a:t>
            </a:r>
            <a:r>
              <a:rPr lang="en-US" sz="3200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praxi</a:t>
            </a:r>
            <a:r>
              <a:rPr lang="en-US" sz="3200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).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27274" y="2705100"/>
            <a:ext cx="15033451" cy="667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9266" lvl="1" indent="-279633" algn="l">
              <a:lnSpc>
                <a:spcPts val="4144"/>
              </a:lnSpc>
              <a:buFont typeface="Arial"/>
              <a:buChar char="•"/>
            </a:pP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uznají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se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konané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rámci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studia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jiných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škol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či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kurzů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zaměstnání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nebo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dobrovolnictví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</a:t>
            </a:r>
          </a:p>
          <a:p>
            <a:pPr algn="l">
              <a:lnSpc>
                <a:spcPts val="1295"/>
              </a:lnSpc>
            </a:pPr>
            <a:endParaRPr lang="en-US" sz="2800" spc="152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59266" lvl="1" indent="-279633" algn="l">
              <a:lnSpc>
                <a:spcPts val="4144"/>
              </a:lnSpc>
              <a:buFont typeface="Arial"/>
              <a:buChar char="•"/>
            </a:pP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započítávají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se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reálně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odpracované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hodiny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minimálně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30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hodin</a:t>
            </a:r>
            <a:r>
              <a:rPr lang="cs-CZ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jednoho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pracoviště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</a:t>
            </a:r>
          </a:p>
          <a:p>
            <a:pPr algn="l">
              <a:lnSpc>
                <a:spcPts val="1295"/>
              </a:lnSpc>
            </a:pPr>
            <a:endParaRPr lang="en-US" sz="2800" spc="152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59266" lvl="1" indent="-279633" algn="l">
              <a:lnSpc>
                <a:spcPts val="4144"/>
              </a:lnSpc>
              <a:buFont typeface="Arial"/>
              <a:buChar char="•"/>
            </a:pP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musí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být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realizovány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b="1" spc="152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nejdéle</a:t>
            </a:r>
            <a:r>
              <a:rPr lang="en-US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5</a:t>
            </a:r>
            <a:r>
              <a:rPr lang="en-US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let</a:t>
            </a:r>
            <a:r>
              <a:rPr lang="en-US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800" b="1" spc="152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před</a:t>
            </a:r>
            <a:r>
              <a:rPr lang="en-US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800" b="1" spc="152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zahájením</a:t>
            </a:r>
            <a:r>
              <a:rPr lang="en-US" sz="2800" b="1" spc="152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studia,</a:t>
            </a:r>
          </a:p>
          <a:p>
            <a:pPr algn="l">
              <a:lnSpc>
                <a:spcPts val="1295"/>
              </a:lnSpc>
            </a:pPr>
            <a:endParaRPr lang="en-US" sz="2800" b="1" spc="152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559266" lvl="1" indent="-279633">
              <a:lnSpc>
                <a:spcPts val="4144"/>
              </a:lnSpc>
              <a:buFont typeface="Arial"/>
              <a:buChar char="•"/>
            </a:pP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uznání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žádá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cs-CZ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 první polovině října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1.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ročníku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učitel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určí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potřebné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náležitosti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žádosti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termín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jejího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podání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o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uznání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rozhoduje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učitel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daného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ročníku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případně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po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dohodě</a:t>
            </a:r>
            <a:r>
              <a:rPr lang="cs-CZ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garantem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cs-CZ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 ETF.</a:t>
            </a:r>
          </a:p>
          <a:p>
            <a:pPr algn="l">
              <a:lnSpc>
                <a:spcPts val="1295"/>
              </a:lnSpc>
            </a:pPr>
            <a:endParaRPr lang="en-US" sz="2800" spc="152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59266" lvl="1" indent="-279633" algn="l">
              <a:lnSpc>
                <a:spcPts val="4144"/>
              </a:lnSpc>
              <a:buFont typeface="Arial"/>
              <a:buChar char="•"/>
            </a:pP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každou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uznanou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musí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doložit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dokumentací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které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je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zachycena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studentova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reflexe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praktické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zkušenosti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;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dokumentaci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tvoří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zpráva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kterou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napíše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po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schválení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učitelem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schválenou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může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student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doložit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zprávami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či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deníky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jiné</a:t>
            </a:r>
            <a:r>
              <a:rPr lang="en-US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800" spc="15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školy</a:t>
            </a:r>
            <a:r>
              <a:rPr lang="cs-CZ" sz="2800" spc="15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  <a:endParaRPr lang="en-US" sz="2800" spc="152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1295"/>
              </a:lnSpc>
            </a:pPr>
            <a:endParaRPr lang="en-US" sz="2800" spc="152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87919"/>
            <a:ext cx="1129274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spc="177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Uznávání předchozích praxí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D18C4-5548-6741-4183-67C1DE250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>
            <a:extLst>
              <a:ext uri="{FF2B5EF4-FFF2-40B4-BE49-F238E27FC236}">
                <a16:creationId xmlns:a16="http://schemas.microsoft.com/office/drawing/2014/main" id="{52A34FA6-485E-1BD0-462C-A8178FAFEFD5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C6B2C7F-D70D-D051-CD7C-643481A0139B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B243021-B78A-84DF-1D2E-A539399F0556}"/>
              </a:ext>
            </a:extLst>
          </p:cNvPr>
          <p:cNvSpPr txBox="1"/>
          <p:nvPr/>
        </p:nvSpPr>
        <p:spPr>
          <a:xfrm>
            <a:off x="1972807" y="787919"/>
            <a:ext cx="1129274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cs-CZ" sz="5499" b="1" spc="177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Studium v zahraničí - mobility</a:t>
            </a:r>
            <a:endParaRPr lang="en-US" sz="5499" b="1" spc="177" dirty="0">
              <a:solidFill>
                <a:srgbClr val="D22D40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96BE7956-B2F2-3EE8-E473-198461D777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20859"/>
              </p:ext>
            </p:extLst>
          </p:nvPr>
        </p:nvGraphicFramePr>
        <p:xfrm>
          <a:off x="1295400" y="2019300"/>
          <a:ext cx="16611599" cy="7200900"/>
        </p:xfrm>
        <a:graphic>
          <a:graphicData uri="http://schemas.openxmlformats.org/drawingml/2006/table">
            <a:tbl>
              <a:tblPr/>
              <a:tblGrid>
                <a:gridCol w="2906133">
                  <a:extLst>
                    <a:ext uri="{9D8B030D-6E8A-4147-A177-3AD203B41FA5}">
                      <a16:colId xmlns:a16="http://schemas.microsoft.com/office/drawing/2014/main" val="1830369456"/>
                    </a:ext>
                  </a:extLst>
                </a:gridCol>
                <a:gridCol w="7893200">
                  <a:extLst>
                    <a:ext uri="{9D8B030D-6E8A-4147-A177-3AD203B41FA5}">
                      <a16:colId xmlns:a16="http://schemas.microsoft.com/office/drawing/2014/main" val="857043728"/>
                    </a:ext>
                  </a:extLst>
                </a:gridCol>
                <a:gridCol w="2906133">
                  <a:extLst>
                    <a:ext uri="{9D8B030D-6E8A-4147-A177-3AD203B41FA5}">
                      <a16:colId xmlns:a16="http://schemas.microsoft.com/office/drawing/2014/main" val="3841651711"/>
                    </a:ext>
                  </a:extLst>
                </a:gridCol>
                <a:gridCol w="2906133">
                  <a:extLst>
                    <a:ext uri="{9D8B030D-6E8A-4147-A177-3AD203B41FA5}">
                      <a16:colId xmlns:a16="http://schemas.microsoft.com/office/drawing/2014/main" val="2726087913"/>
                    </a:ext>
                  </a:extLst>
                </a:gridCol>
              </a:tblGrid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  <a:t>Belgium</a:t>
                      </a:r>
                      <a:endParaRPr lang="cs-CZ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VIVES Kortrijk</a:t>
                      </a: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 or Flemish (B2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Soc.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73531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  <a:t>Estonia</a:t>
                      </a:r>
                      <a:endParaRPr lang="cs-CZ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UNI of Tartu - Institute of Social Studies</a:t>
                      </a:r>
                      <a:endParaRPr lang="en-US" sz="240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Soc.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3336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  <a:t>Finland</a:t>
                      </a:r>
                      <a:endParaRPr lang="cs-CZ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DIAK, Diaconia UAS Helsinki</a:t>
                      </a: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Soc.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62153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  <a:t>German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(Protestant University of Applied Sciences), Bochum</a:t>
                      </a:r>
                      <a:endParaRPr lang="en-US" sz="240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 or German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83056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</a:b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Evangelische Hochschule Freiburg</a:t>
                      </a: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 or German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900641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</a:b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Heidelberg University - Diakoniewissenschaftliches Institut</a:t>
                      </a: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 or German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</a:t>
                      </a:r>
                      <a:r>
                        <a:rPr lang="cs-CZ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 </a:t>
                      </a: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Work</a:t>
                      </a:r>
                      <a:r>
                        <a:rPr lang="cs-CZ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 / </a:t>
                      </a: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Diaconia</a:t>
                      </a:r>
                      <a:endParaRPr lang="cs-CZ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381477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</a:b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Evangelische Hochschule Ludwigsburg</a:t>
                      </a: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 or German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328354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b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</a:b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Technische Hochschule Nürnbeg Georg Simon Ohm </a:t>
                      </a:r>
                      <a:endParaRPr lang="de-DE" sz="24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 or German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879572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  <a:t>Kingdom of Norway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VID Specialized University - Oslo</a:t>
                      </a:r>
                      <a:endParaRPr lang="cs-CZ" sz="240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 Work / Diaconia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245137"/>
                  </a:ext>
                </a:extLst>
              </a:tr>
              <a:tr h="6934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</a:rPr>
                        <a:t>Romania</a:t>
                      </a:r>
                      <a:endParaRPr lang="cs-CZ" sz="2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Silka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Alexandru Ioan Cuza University of Iasi - Faculty of Orthodox Theology</a:t>
                      </a:r>
                      <a:endParaRPr lang="en-US" sz="240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English (B2)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Social</a:t>
                      </a:r>
                      <a:r>
                        <a:rPr lang="cs-CZ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 </a:t>
                      </a: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Work</a:t>
                      </a:r>
                      <a:r>
                        <a:rPr lang="cs-CZ" sz="24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 / </a:t>
                      </a:r>
                      <a:r>
                        <a:rPr lang="cs-CZ" sz="24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Silka"/>
                        </a:rPr>
                        <a:t>Diaconia</a:t>
                      </a:r>
                      <a:endParaRPr lang="cs-CZ" sz="2400" dirty="0">
                        <a:solidFill>
                          <a:schemeClr val="tx2">
                            <a:lumMod val="50000"/>
                          </a:schemeClr>
                        </a:solidFill>
                        <a:latin typeface="Silka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44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41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44" b="-944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vzor, čtverec, Symetrie, design  Popis byl vytvořen automaticky"/>
          <p:cNvSpPr/>
          <p:nvPr/>
        </p:nvSpPr>
        <p:spPr>
          <a:xfrm>
            <a:off x="14905925" y="4577113"/>
            <a:ext cx="2947177" cy="2947177"/>
          </a:xfrm>
          <a:custGeom>
            <a:avLst/>
            <a:gdLst/>
            <a:ahLst/>
            <a:cxnLst/>
            <a:rect l="l" t="t" r="r" b="b"/>
            <a:pathLst>
              <a:path w="2947177" h="2947177">
                <a:moveTo>
                  <a:pt x="0" y="0"/>
                </a:moveTo>
                <a:lnTo>
                  <a:pt x="2947177" y="0"/>
                </a:lnTo>
                <a:lnTo>
                  <a:pt x="2947177" y="2947177"/>
                </a:lnTo>
                <a:lnTo>
                  <a:pt x="0" y="294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9887648">
            <a:off x="12046686" y="5974444"/>
            <a:ext cx="2548420" cy="1908999"/>
          </a:xfrm>
          <a:custGeom>
            <a:avLst/>
            <a:gdLst/>
            <a:ahLst/>
            <a:cxnLst/>
            <a:rect l="l" t="t" r="r" b="b"/>
            <a:pathLst>
              <a:path w="2548420" h="1908999">
                <a:moveTo>
                  <a:pt x="0" y="0"/>
                </a:moveTo>
                <a:lnTo>
                  <a:pt x="2548420" y="0"/>
                </a:lnTo>
                <a:lnTo>
                  <a:pt x="2548420" y="1908999"/>
                </a:lnTo>
                <a:lnTo>
                  <a:pt x="0" y="1908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6612263" y="8020050"/>
            <a:ext cx="11240839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3"/>
              </a:lnSpc>
              <a:spcBef>
                <a:spcPct val="0"/>
              </a:spcBef>
            </a:pPr>
            <a:r>
              <a:rPr lang="en-US" sz="8094" b="1" spc="261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Informace o katedře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4F38B-12FF-92BA-A449-053D0925E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>
            <a:extLst>
              <a:ext uri="{FF2B5EF4-FFF2-40B4-BE49-F238E27FC236}">
                <a16:creationId xmlns:a16="http://schemas.microsoft.com/office/drawing/2014/main" id="{9768A4A2-2353-01BC-4521-5D116E921C11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E047ABC-354F-4B18-5BFB-C5B299B05F66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F55F15D-6F53-AAF8-D51A-54DB92578EBD}"/>
              </a:ext>
            </a:extLst>
          </p:cNvPr>
          <p:cNvSpPr txBox="1"/>
          <p:nvPr/>
        </p:nvSpPr>
        <p:spPr>
          <a:xfrm>
            <a:off x="1972807" y="787919"/>
            <a:ext cx="7933193" cy="166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cs-CZ" sz="5499" b="1" spc="177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Blended</a:t>
            </a:r>
            <a:r>
              <a:rPr lang="cs-CZ" sz="5499" b="1" spc="177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5499" b="1" spc="177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Intensive</a:t>
            </a:r>
            <a:r>
              <a:rPr lang="cs-CZ" sz="5499" b="1" spc="177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Program (BIP)</a:t>
            </a:r>
            <a:endParaRPr lang="en-US" sz="5499" b="1" spc="177" dirty="0">
              <a:solidFill>
                <a:srgbClr val="D22D40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3D05766-A76D-6796-67CB-B5F8CD545EA5}"/>
              </a:ext>
            </a:extLst>
          </p:cNvPr>
          <p:cNvSpPr txBox="1"/>
          <p:nvPr/>
        </p:nvSpPr>
        <p:spPr>
          <a:xfrm>
            <a:off x="1689533" y="3009900"/>
            <a:ext cx="6000318" cy="3896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5100"/>
              </a:lnSpc>
              <a:buFont typeface="Arial"/>
              <a:buChar char="•"/>
            </a:pP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Social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work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research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laboratory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"/>
                <a:cs typeface="Silka"/>
                <a:sym typeface="Silka Bold"/>
              </a:rPr>
              <a:t> – Praha LS 2026</a:t>
            </a:r>
            <a:endParaRPr lang="en-US" sz="4000" spc="177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Diversity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inclusion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for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social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cohesion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– Praha ZS 2026</a:t>
            </a:r>
          </a:p>
        </p:txBody>
      </p:sp>
      <p:pic>
        <p:nvPicPr>
          <p:cNvPr id="9" name="Obrázek 8" descr="Obsah obrázku Lidská tvář, osoba, oblečení, úsměv&#10;&#10;Obsah generovaný pomocí AI může být nesprávný.">
            <a:extLst>
              <a:ext uri="{FF2B5EF4-FFF2-40B4-BE49-F238E27FC236}">
                <a16:creationId xmlns:a16="http://schemas.microsoft.com/office/drawing/2014/main" id="{C028922B-CE2C-13AE-67AB-D9CC294DB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51" y="0"/>
            <a:ext cx="77152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34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05E77-0242-7352-50F7-3638E670E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>
            <a:extLst>
              <a:ext uri="{FF2B5EF4-FFF2-40B4-BE49-F238E27FC236}">
                <a16:creationId xmlns:a16="http://schemas.microsoft.com/office/drawing/2014/main" id="{FA216E92-6A27-C37E-4F87-B2B67E87D878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D43A689-CC8A-58A9-524C-3F2A3FA02D94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6843E60-2C37-D22A-25DB-2C0BAE2B3386}"/>
              </a:ext>
            </a:extLst>
          </p:cNvPr>
          <p:cNvSpPr txBox="1"/>
          <p:nvPr/>
        </p:nvSpPr>
        <p:spPr>
          <a:xfrm>
            <a:off x="1972807" y="787919"/>
            <a:ext cx="11971793" cy="820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cs-CZ" sz="5499" b="1" spc="177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Další výhody studia na UK</a:t>
            </a:r>
            <a:endParaRPr lang="en-US" sz="5499" b="1" spc="177" dirty="0">
              <a:solidFill>
                <a:srgbClr val="D22D40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A3B5E94-7EB6-9943-F862-F51881C88EC2}"/>
              </a:ext>
            </a:extLst>
          </p:cNvPr>
          <p:cNvSpPr txBox="1"/>
          <p:nvPr/>
        </p:nvSpPr>
        <p:spPr>
          <a:xfrm>
            <a:off x="1689532" y="3009900"/>
            <a:ext cx="14617267" cy="5858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Široká nabídka kurzů v rámci celé UK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Centrum Carolina -  podpora pro studenty při některém druhu omezení při studiu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Centrum </a:t>
            </a:r>
            <a:r>
              <a:rPr lang="cs-CZ" sz="4000" b="1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Resilience</a:t>
            </a: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– společné zvládání krizí, široké spektrum podpory včetně psychologického a právního poradenství, koučování, podpůrné skupiny…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Campus Hybernská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Menzy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40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Koleje</a:t>
            </a:r>
          </a:p>
        </p:txBody>
      </p:sp>
    </p:spTree>
    <p:extLst>
      <p:ext uri="{BB962C8B-B14F-4D97-AF65-F5344CB8AC3E}">
        <p14:creationId xmlns:p14="http://schemas.microsoft.com/office/powerpoint/2010/main" val="930415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55327"/>
            <a:ext cx="6049386" cy="4030404"/>
          </a:xfrm>
          <a:custGeom>
            <a:avLst/>
            <a:gdLst/>
            <a:ahLst/>
            <a:cxnLst/>
            <a:rect l="l" t="t" r="r" b="b"/>
            <a:pathLst>
              <a:path w="6049386" h="4030404">
                <a:moveTo>
                  <a:pt x="0" y="0"/>
                </a:moveTo>
                <a:lnTo>
                  <a:pt x="6049386" y="0"/>
                </a:lnTo>
                <a:lnTo>
                  <a:pt x="6049386" y="4030403"/>
                </a:lnTo>
                <a:lnTo>
                  <a:pt x="0" y="4030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6255327"/>
            <a:ext cx="6051132" cy="4030404"/>
          </a:xfrm>
          <a:custGeom>
            <a:avLst/>
            <a:gdLst/>
            <a:ahLst/>
            <a:cxnLst/>
            <a:rect l="l" t="t" r="r" b="b"/>
            <a:pathLst>
              <a:path w="6051132" h="4030404">
                <a:moveTo>
                  <a:pt x="0" y="0"/>
                </a:moveTo>
                <a:lnTo>
                  <a:pt x="6051132" y="0"/>
                </a:lnTo>
                <a:lnTo>
                  <a:pt x="6051132" y="4030403"/>
                </a:lnTo>
                <a:lnTo>
                  <a:pt x="0" y="4030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90" r="-900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6255327"/>
            <a:ext cx="6049386" cy="4030404"/>
          </a:xfrm>
          <a:custGeom>
            <a:avLst/>
            <a:gdLst/>
            <a:ahLst/>
            <a:cxnLst/>
            <a:rect l="l" t="t" r="r" b="b"/>
            <a:pathLst>
              <a:path w="6049386" h="4030404">
                <a:moveTo>
                  <a:pt x="0" y="0"/>
                </a:moveTo>
                <a:lnTo>
                  <a:pt x="6049386" y="0"/>
                </a:lnTo>
                <a:lnTo>
                  <a:pt x="6049386" y="4030403"/>
                </a:lnTo>
                <a:lnTo>
                  <a:pt x="0" y="4030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092" b="-609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6127332" y="6255327"/>
            <a:ext cx="6029222" cy="4030404"/>
          </a:xfrm>
          <a:custGeom>
            <a:avLst/>
            <a:gdLst/>
            <a:ahLst/>
            <a:cxnLst/>
            <a:rect l="l" t="t" r="r" b="b"/>
            <a:pathLst>
              <a:path w="6029222" h="4030404">
                <a:moveTo>
                  <a:pt x="0" y="0"/>
                </a:moveTo>
                <a:lnTo>
                  <a:pt x="6029222" y="0"/>
                </a:lnTo>
                <a:lnTo>
                  <a:pt x="6029222" y="4030403"/>
                </a:lnTo>
                <a:lnTo>
                  <a:pt x="0" y="4030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237201" y="6255327"/>
            <a:ext cx="6050799" cy="4031673"/>
          </a:xfrm>
          <a:custGeom>
            <a:avLst/>
            <a:gdLst/>
            <a:ahLst/>
            <a:cxnLst/>
            <a:rect l="l" t="t" r="r" b="b"/>
            <a:pathLst>
              <a:path w="6050799" h="4031673">
                <a:moveTo>
                  <a:pt x="0" y="0"/>
                </a:moveTo>
                <a:lnTo>
                  <a:pt x="6050799" y="0"/>
                </a:lnTo>
                <a:lnTo>
                  <a:pt x="6050799" y="4031673"/>
                </a:lnTo>
                <a:lnTo>
                  <a:pt x="0" y="40316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972807" y="787919"/>
            <a:ext cx="15520973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spc="177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Další aktivity studentů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31708" y="2044408"/>
            <a:ext cx="13226741" cy="305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409" lvl="1" indent="-335705" algn="l">
              <a:lnSpc>
                <a:spcPts val="4042"/>
              </a:lnSpc>
              <a:buFont typeface="Arial"/>
              <a:buChar char="•"/>
            </a:pP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Hosté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fakultě</a:t>
            </a:r>
            <a:endParaRPr lang="en-US" sz="3109" spc="183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71409" lvl="1" indent="-335705" algn="l">
              <a:lnSpc>
                <a:spcPts val="4042"/>
              </a:lnSpc>
              <a:buFont typeface="Arial"/>
              <a:buChar char="•"/>
            </a:pP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Studium v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zahraničí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– program ERASMUS a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jiné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programy</a:t>
            </a:r>
            <a:endParaRPr lang="en-US" sz="3109" spc="183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1342819" lvl="2" indent="-447606" algn="l">
              <a:lnSpc>
                <a:spcPts val="4042"/>
              </a:lnSpc>
              <a:buFont typeface="Arial"/>
              <a:buChar char="⚬"/>
            </a:pPr>
            <a:r>
              <a:rPr lang="cs-CZ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tudium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International Days of Social Work</a:t>
            </a:r>
          </a:p>
          <a:p>
            <a:pPr marL="671409" lvl="1" indent="-335705" algn="l">
              <a:lnSpc>
                <a:spcPts val="4042"/>
              </a:lnSpc>
              <a:buFont typeface="Arial"/>
              <a:buChar char="•"/>
            </a:pP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Mimostudijní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aktivity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studentů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  <a:p>
            <a:pPr marL="671409" lvl="1" indent="-335705" algn="l">
              <a:lnSpc>
                <a:spcPts val="4042"/>
              </a:lnSpc>
              <a:buFont typeface="Arial"/>
              <a:buChar char="•"/>
            </a:pP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Dobrovolnický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program</a:t>
            </a:r>
          </a:p>
          <a:p>
            <a:pPr marL="671409" lvl="1" indent="-335705" algn="l">
              <a:lnSpc>
                <a:spcPts val="4042"/>
              </a:lnSpc>
              <a:buFont typeface="Arial"/>
              <a:buChar char="•"/>
            </a:pP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Možnost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zapojení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do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aktivit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katedry</a:t>
            </a:r>
            <a:r>
              <a:rPr lang="en-US" sz="3109" spc="18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109" spc="183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fakulty</a:t>
            </a:r>
            <a:endParaRPr lang="en-US" sz="3109" spc="183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AutoShape 6"/>
          <p:cNvSpPr/>
          <p:nvPr/>
        </p:nvSpPr>
        <p:spPr>
          <a:xfrm>
            <a:off x="7363413" y="-1008"/>
            <a:ext cx="11551" cy="10459519"/>
          </a:xfrm>
          <a:prstGeom prst="line">
            <a:avLst/>
          </a:prstGeom>
          <a:ln w="95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pic>
        <p:nvPicPr>
          <p:cNvPr id="1026" name="Picture 2" descr="Obsah obrázku oblečení, osoba, budova, muž&#10;&#10;Obsah generovaný pomocí AI může být nesprávný.">
            <a:extLst>
              <a:ext uri="{FF2B5EF4-FFF2-40B4-BE49-F238E27FC236}">
                <a16:creationId xmlns:a16="http://schemas.microsoft.com/office/drawing/2014/main" id="{966CEEA5-84F9-D155-5A68-53FCC85F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8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896B30DB-5A60-9049-CC3E-0948063A33D5}"/>
              </a:ext>
            </a:extLst>
          </p:cNvPr>
          <p:cNvSpPr txBox="1"/>
          <p:nvPr/>
        </p:nvSpPr>
        <p:spPr>
          <a:xfrm>
            <a:off x="13944600" y="2653783"/>
            <a:ext cx="3722248" cy="5803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algn="l">
              <a:lnSpc>
                <a:spcPts val="5100"/>
              </a:lnSpc>
            </a:pPr>
            <a:r>
              <a:rPr lang="cs-CZ" sz="2400" b="1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Velký prostor pro vlastní iniciativu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2400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Komunitní zahrada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2400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Sbírky pro potřebné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2400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Studentské konference, sdílení zážitků z cest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2400" spc="177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Marathonské</a:t>
            </a:r>
            <a:r>
              <a:rPr lang="cs-CZ" sz="2400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čtvrtky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cs-CZ" sz="2400" spc="177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9" b="-930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11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474861" y="8020050"/>
            <a:ext cx="3951461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3"/>
              </a:lnSpc>
              <a:spcBef>
                <a:spcPct val="0"/>
              </a:spcBef>
            </a:pPr>
            <a:r>
              <a:rPr lang="en-US" sz="8094" b="1" spc="261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Debaty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88" t="-33787" b="-193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4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1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894799" y="2019300"/>
            <a:ext cx="5718963" cy="930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83"/>
              </a:lnSpc>
            </a:pPr>
            <a:r>
              <a:rPr lang="en-US" sz="6104" b="1" spc="129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Nároky</a:t>
            </a:r>
            <a:r>
              <a:rPr lang="en-US" sz="6104" b="1" spc="129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studia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91800" y="4000500"/>
            <a:ext cx="6324963" cy="368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0594" lvl="1" indent="-285297" algn="l">
              <a:lnSpc>
                <a:spcPts val="3171"/>
              </a:lnSpc>
              <a:buFont typeface="Arial"/>
              <a:buChar char="•"/>
            </a:pP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samostatnost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motivac</a:t>
            </a:r>
            <a:r>
              <a:rPr lang="cs-CZ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e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aktivit</a:t>
            </a:r>
            <a:r>
              <a:rPr lang="cs-CZ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při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studiu</a:t>
            </a:r>
            <a:endParaRPr lang="en-US" sz="2642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171"/>
              </a:lnSpc>
            </a:pPr>
            <a:endParaRPr lang="en-US" sz="2642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70594" lvl="1" indent="-285297" algn="l">
              <a:lnSpc>
                <a:spcPts val="3171"/>
              </a:lnSpc>
              <a:buFont typeface="Arial"/>
              <a:buChar char="•"/>
            </a:pP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zájem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o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člověka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společnost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  <a:p>
            <a:pPr algn="l">
              <a:lnSpc>
                <a:spcPts val="3171"/>
              </a:lnSpc>
            </a:pP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     a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vzájemnou</a:t>
            </a:r>
            <a:r>
              <a:rPr lang="en-US" sz="2642" spc="6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pomoc</a:t>
            </a:r>
            <a:endParaRPr lang="en-US" sz="2642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171"/>
              </a:lnSpc>
            </a:pPr>
            <a:endParaRPr lang="en-US" sz="2642" spc="60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70594" lvl="1" indent="-285297">
              <a:lnSpc>
                <a:spcPts val="3171"/>
              </a:lnSpc>
              <a:buFont typeface="Arial"/>
              <a:buChar char="•"/>
            </a:pP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zájem</a:t>
            </a:r>
            <a:r>
              <a:rPr lang="en-US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o </a:t>
            </a: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humanitní</a:t>
            </a:r>
            <a:r>
              <a:rPr lang="en-US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společensko-vědní</a:t>
            </a:r>
            <a:r>
              <a:rPr lang="en-US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kontext</a:t>
            </a:r>
            <a:r>
              <a:rPr lang="en-US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cs-CZ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její reflexi a </a:t>
            </a:r>
            <a:r>
              <a:rPr lang="en-US" sz="2642" spc="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duchovní</a:t>
            </a:r>
            <a:r>
              <a:rPr lang="cs-CZ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rozměr</a:t>
            </a:r>
            <a:r>
              <a:rPr lang="en-US" sz="2642" spc="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8496125" y="3403632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pic>
        <p:nvPicPr>
          <p:cNvPr id="8" name="Obrázek 7" descr="Obsah obrázku oblečení, interiér, osoba, žena&#10;&#10;Obsah generovaný pomocí AI může být nesprávný.">
            <a:extLst>
              <a:ext uri="{FF2B5EF4-FFF2-40B4-BE49-F238E27FC236}">
                <a16:creationId xmlns:a16="http://schemas.microsoft.com/office/drawing/2014/main" id="{BA6AE837-EAFB-8B9F-3C9B-921141E57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0" r="8620"/>
          <a:stretch>
            <a:fillRect/>
          </a:stretch>
        </p:blipFill>
        <p:spPr>
          <a:xfrm>
            <a:off x="0" y="0"/>
            <a:ext cx="98298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2349482"/>
            <a:ext cx="15459399" cy="581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9341" lvl="1" indent="-344670" algn="l">
              <a:lnSpc>
                <a:spcPts val="5747"/>
              </a:lnSpc>
              <a:buFont typeface="Arial"/>
              <a:buChar char="•"/>
            </a:pP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Umí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identifikovat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sociální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potřeby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klienta</a:t>
            </a: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algn="l">
              <a:lnSpc>
                <a:spcPts val="1596"/>
              </a:lnSpc>
            </a:pP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689341" lvl="1" indent="-344670" algn="l">
              <a:lnSpc>
                <a:spcPts val="5747"/>
              </a:lnSpc>
              <a:buFont typeface="Arial"/>
              <a:buChar char="•"/>
            </a:pP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Má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pochopení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pro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duchovní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potřeby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člověka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a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, jak je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podpořit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,</a:t>
            </a:r>
          </a:p>
          <a:p>
            <a:pPr algn="l">
              <a:lnSpc>
                <a:spcPts val="1596"/>
              </a:lnSpc>
            </a:pP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689341" lvl="1" indent="-344670" algn="l">
              <a:lnSpc>
                <a:spcPts val="5747"/>
              </a:lnSpc>
              <a:buFont typeface="Arial"/>
              <a:buChar char="•"/>
            </a:pP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Umí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vést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individuální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případ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klienta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a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postupovat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profesionálně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, „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umí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pomoci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“</a:t>
            </a:r>
          </a:p>
          <a:p>
            <a:pPr algn="l">
              <a:lnSpc>
                <a:spcPts val="1596"/>
              </a:lnSpc>
            </a:pP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689341" lvl="1" indent="-344670" algn="l">
              <a:lnSpc>
                <a:spcPts val="5747"/>
              </a:lnSpc>
              <a:buFont typeface="Arial"/>
              <a:buChar char="•"/>
            </a:pP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Má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schopnost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porozumět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komunitě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a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rozvíjet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její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zdroje</a:t>
            </a: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algn="l">
              <a:lnSpc>
                <a:spcPts val="1596"/>
              </a:lnSpc>
            </a:pP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marL="689341" lvl="1" indent="-344670" algn="l">
              <a:lnSpc>
                <a:spcPts val="5747"/>
              </a:lnSpc>
              <a:buFont typeface="Arial"/>
              <a:buChar char="•"/>
            </a:pP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Je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schopen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zapojovat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se do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procesů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plánování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sociálních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služeb</a:t>
            </a:r>
            <a:r>
              <a:rPr lang="en-US" sz="3192" b="1" spc="188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v </a:t>
            </a:r>
            <a:r>
              <a:rPr lang="en-US" sz="3192" b="1" spc="188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regionu</a:t>
            </a:r>
            <a:endParaRPr lang="en-US" sz="3192" b="1" spc="188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84131"/>
            <a:ext cx="9575532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Profil absolventa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930726" y="787919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1"/>
                </a:lnTo>
                <a:lnTo>
                  <a:pt x="0" y="836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72807" y="832772"/>
            <a:ext cx="7837563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spc="175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Proč sociální práci? </a:t>
            </a:r>
          </a:p>
          <a:p>
            <a:pPr algn="l">
              <a:lnSpc>
                <a:spcPts val="6599"/>
              </a:lnSpc>
            </a:pPr>
            <a:r>
              <a:rPr lang="en-US" sz="5499" b="1" spc="177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O čem je?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3189276"/>
            <a:ext cx="4237883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b="1" spc="92">
                <a:solidFill>
                  <a:srgbClr val="000000"/>
                </a:solidFill>
                <a:latin typeface="Silka Bold"/>
                <a:ea typeface="Silka Bold"/>
                <a:cs typeface="Silka Bold"/>
                <a:sym typeface="Silka Bold"/>
              </a:rPr>
              <a:t>Tzv.</a:t>
            </a:r>
          </a:p>
          <a:p>
            <a:pPr algn="l">
              <a:lnSpc>
                <a:spcPts val="4802"/>
              </a:lnSpc>
            </a:pPr>
            <a:r>
              <a:rPr lang="en-US" sz="4001" b="1" spc="93">
                <a:solidFill>
                  <a:srgbClr val="000000"/>
                </a:solidFill>
                <a:latin typeface="Silka Bold"/>
                <a:ea typeface="Silka Bold"/>
                <a:cs typeface="Silka Bold"/>
                <a:sym typeface="Silka Bold"/>
              </a:rPr>
              <a:t>“Pomáhající profese”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89545" y="6123983"/>
            <a:ext cx="4237883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b="1" spc="93">
                <a:solidFill>
                  <a:srgbClr val="000000"/>
                </a:solidFill>
                <a:latin typeface="Silka Bold"/>
                <a:ea typeface="Silka Bold"/>
                <a:cs typeface="Silka Bold"/>
                <a:sym typeface="Silka Bold"/>
              </a:rPr>
              <a:t>Odborná práce, která má smysl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34594" y="6123983"/>
            <a:ext cx="7185273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b="1" spc="93">
                <a:solidFill>
                  <a:srgbClr val="000000"/>
                </a:solidFill>
                <a:latin typeface="Silka Bold"/>
                <a:ea typeface="Silka Bold"/>
                <a:cs typeface="Silka Bold"/>
                <a:sym typeface="Silka Bold"/>
              </a:rPr>
              <a:t>Pomáhá jednotlivcům, skupinám i komunitám při řešení různých problémů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4594" y="3061776"/>
            <a:ext cx="7185273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b="1" spc="93">
                <a:solidFill>
                  <a:srgbClr val="000000"/>
                </a:solidFill>
                <a:latin typeface="Silka Bold"/>
                <a:ea typeface="Silka Bold"/>
                <a:cs typeface="Silka Bold"/>
                <a:sym typeface="Silka Bold"/>
              </a:rPr>
              <a:t>Významná pro současnou českou i evropskou společnost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1972807" y="5460917"/>
            <a:ext cx="12747061" cy="0"/>
          </a:xfrm>
          <a:prstGeom prst="line">
            <a:avLst/>
          </a:prstGeom>
          <a:ln w="38100" cap="flat">
            <a:solidFill>
              <a:srgbClr val="0036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 flipV="1">
            <a:off x="7084145" y="2880647"/>
            <a:ext cx="0" cy="6377653"/>
          </a:xfrm>
          <a:prstGeom prst="line">
            <a:avLst/>
          </a:prstGeom>
          <a:ln w="38100" cap="flat">
            <a:solidFill>
              <a:srgbClr val="0036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7534594" y="8220075"/>
            <a:ext cx="665561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0"/>
              </a:lnSpc>
            </a:pPr>
            <a:r>
              <a:rPr lang="en-US" sz="2300" spc="52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v těžkých životních situacích, krizích, </a:t>
            </a:r>
          </a:p>
          <a:p>
            <a:pPr algn="l">
              <a:lnSpc>
                <a:spcPts val="2760"/>
              </a:lnSpc>
            </a:pPr>
            <a:r>
              <a:rPr lang="en-US" sz="2300" spc="53">
                <a:solidFill>
                  <a:srgbClr val="000000"/>
                </a:solidFill>
                <a:latin typeface="Silka"/>
                <a:ea typeface="Silka"/>
                <a:cs typeface="Silka"/>
                <a:sym typeface="Silka"/>
              </a:rPr>
              <a:t>při ohrožení soc. vyloučením, v situaci vzniku závislosti na péči druhého člověka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72807" y="3393930"/>
            <a:ext cx="6983620" cy="4822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0"/>
              </a:lnSpc>
            </a:pP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Ústní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zkouška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zaměřená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  <a:p>
            <a:pPr algn="l">
              <a:lnSpc>
                <a:spcPts val="4210"/>
              </a:lnSpc>
            </a:pP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schopnost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hodnotově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kulturně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zdůvodněné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aplikace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teorií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metod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práce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konkrétní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problémy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využitím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sociologických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  <a:p>
            <a:pPr algn="l">
              <a:lnSpc>
                <a:spcPts val="4210"/>
              </a:lnSpc>
            </a:pP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a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psychologických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znalostí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jakož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i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znalostí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politiky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práva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sociálních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služeb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českém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i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evropském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kontextu</a:t>
            </a:r>
            <a:r>
              <a:rPr lang="en-US" sz="3238" spc="191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68869"/>
            <a:ext cx="11398863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Státní závěrečná zkouška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54324" y="3393930"/>
            <a:ext cx="6983620" cy="479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0"/>
              </a:lnSpc>
            </a:pPr>
            <a:r>
              <a:rPr lang="en-US" sz="3238" spc="19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Ústní zkouška, ověřující schopnost uplatnění pastoračního přístupu </a:t>
            </a:r>
          </a:p>
          <a:p>
            <a:pPr algn="l">
              <a:lnSpc>
                <a:spcPts val="4210"/>
              </a:lnSpc>
            </a:pPr>
            <a:r>
              <a:rPr lang="en-US" sz="3238" spc="19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 individuální i sociální perspektivě, na základě filosoficko-teologických, antropologických, psychologických a etických znalostí.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72807" y="2370551"/>
            <a:ext cx="5562555" cy="66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1. Sociální práce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54324" y="2370551"/>
            <a:ext cx="5668637" cy="66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2. P﻿astorační práce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54324" y="7530017"/>
            <a:ext cx="7319276" cy="646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3. </a:t>
            </a:r>
            <a:r>
              <a:rPr lang="en-US" sz="4320" b="1" spc="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Obh﻿ajoba</a:t>
            </a:r>
            <a:r>
              <a:rPr lang="en-US" sz="4320" b="1" spc="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cs-CZ" sz="4320" b="1" spc="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bakalářské práce</a:t>
            </a:r>
            <a:endParaRPr lang="en-US" sz="4320" b="1" spc="91" dirty="0">
              <a:solidFill>
                <a:srgbClr val="003657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2620004"/>
            <a:ext cx="15459399" cy="5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 algn="l">
              <a:lnSpc>
                <a:spcPts val="5829"/>
              </a:lnSpc>
              <a:buFont typeface="Arial"/>
              <a:buChar char="•"/>
            </a:pPr>
            <a:r>
              <a:rPr lang="en-US" sz="3238" b="1" spc="19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 magisterském oboru přímo zde </a:t>
            </a:r>
          </a:p>
          <a:p>
            <a:pPr marL="1398423" lvl="2" indent="-466141" algn="l">
              <a:lnSpc>
                <a:spcPts val="5829"/>
              </a:lnSpc>
              <a:buFont typeface="Arial"/>
              <a:buChar char="⚬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  <a:hlinkClick r:id="rId3" tooltip="https://web.etf.cuni.cz/ETFN-614.html"/>
              </a:rPr>
              <a:t>Komunitní krizová a pastorační práce - Diakonika </a:t>
            </a:r>
          </a:p>
          <a:p>
            <a:pPr marL="699212" lvl="1" indent="-349606" algn="l">
              <a:lnSpc>
                <a:spcPts val="5829"/>
              </a:lnSpc>
              <a:buFont typeface="Arial"/>
              <a:buChar char="•"/>
            </a:pPr>
            <a:r>
              <a:rPr lang="en-US" sz="3238" b="1" spc="19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Nebo v jiných Mgr. oborech </a:t>
            </a:r>
          </a:p>
          <a:p>
            <a:pPr marL="1398423" lvl="2" indent="-466141" algn="l">
              <a:lnSpc>
                <a:spcPts val="5829"/>
              </a:lnSpc>
              <a:buFont typeface="Arial"/>
              <a:buChar char="⚬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 práce na HTF UK, nebo na jiných VŠ</a:t>
            </a:r>
          </a:p>
          <a:p>
            <a:pPr marL="1398423" lvl="2" indent="-466141" algn="l">
              <a:lnSpc>
                <a:spcPts val="5829"/>
              </a:lnSpc>
              <a:buFont typeface="Arial"/>
              <a:buChar char="⚬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Řízení a supervize v sociálních a zdravotnických organizacích FHS UK</a:t>
            </a:r>
          </a:p>
          <a:p>
            <a:pPr marL="1398423" lvl="2" indent="-466141" algn="l">
              <a:lnSpc>
                <a:spcPts val="5829"/>
              </a:lnSpc>
              <a:buFont typeface="Arial"/>
              <a:buChar char="⚬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Občanský sektor FHS</a:t>
            </a:r>
          </a:p>
          <a:p>
            <a:pPr marL="1398423" lvl="2" indent="-466141" algn="l">
              <a:lnSpc>
                <a:spcPts val="5829"/>
              </a:lnSpc>
              <a:buFont typeface="Arial"/>
              <a:buChar char="⚬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Veřejná a sociální politika FSV UK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84131"/>
            <a:ext cx="13309645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Možnost pokračovat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9414" y="1044124"/>
            <a:ext cx="15269172" cy="120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6548" b="1" spc="225" dirty="0" err="1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Přihláška</a:t>
            </a:r>
            <a:r>
              <a:rPr lang="en-US" sz="6548" b="1" spc="225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 do 31. </a:t>
            </a:r>
            <a:r>
              <a:rPr lang="en-US" sz="6548" b="1" spc="225" dirty="0" err="1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března</a:t>
            </a:r>
            <a:r>
              <a:rPr lang="en-US" sz="6548" b="1" spc="225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 202</a:t>
            </a:r>
            <a:r>
              <a:rPr lang="cs-CZ" sz="6548" b="1" spc="225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6</a:t>
            </a:r>
            <a:endParaRPr lang="en-US" sz="6548" b="1" spc="225" dirty="0">
              <a:solidFill>
                <a:srgbClr val="FFFFFF"/>
              </a:solidFill>
              <a:latin typeface="Silka Bold"/>
              <a:ea typeface="Silka Bold"/>
              <a:cs typeface="Silka Bold"/>
              <a:sym typeface="Silk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751" y="2742258"/>
            <a:ext cx="4076498" cy="407649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72807" y="7307723"/>
            <a:ext cx="15065136" cy="171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3"/>
              </a:lnSpc>
            </a:pPr>
            <a:r>
              <a:rPr lang="en-US" sz="2819" b="1" spc="9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Podrobnější informace:</a:t>
            </a:r>
          </a:p>
          <a:p>
            <a:pPr algn="l">
              <a:lnSpc>
                <a:spcPts val="3383"/>
              </a:lnSpc>
            </a:pPr>
            <a:r>
              <a:rPr lang="en-US" sz="2819" b="1" spc="9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Studijní oddělení</a:t>
            </a:r>
            <a:r>
              <a:rPr lang="en-US" sz="2819" spc="90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 (Mgr. Anastasie Rozhková) pro informace </a:t>
            </a:r>
          </a:p>
          <a:p>
            <a:pPr algn="l">
              <a:lnSpc>
                <a:spcPts val="3383"/>
              </a:lnSpc>
            </a:pPr>
            <a:r>
              <a:rPr lang="en-US" sz="2819" spc="90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o přijímačkách, požadavcích atd.</a:t>
            </a:r>
          </a:p>
          <a:p>
            <a:pPr algn="l">
              <a:lnSpc>
                <a:spcPts val="3383"/>
              </a:lnSpc>
              <a:spcBef>
                <a:spcPct val="0"/>
              </a:spcBef>
            </a:pPr>
            <a:r>
              <a:rPr lang="en-US" sz="2819" b="1" spc="91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Doc. Eva Křížová</a:t>
            </a:r>
            <a:r>
              <a:rPr lang="en-US" sz="2819" spc="91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, garantka oboru pro informace o náplni studia, uplatnění atp.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72807" y="2125282"/>
            <a:ext cx="15065136" cy="689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4274" lvl="1" algn="l">
              <a:lnSpc>
                <a:spcPts val="3423"/>
              </a:lnSpc>
            </a:pPr>
            <a:r>
              <a:rPr lang="cs-CZ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kládá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se ze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dvou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písemných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zkoušek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formou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testu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) a z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ústního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pohovoru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</a:p>
          <a:p>
            <a:pPr algn="l">
              <a:lnSpc>
                <a:spcPts val="3423"/>
              </a:lnSpc>
            </a:pPr>
            <a:endParaRPr lang="en-US" sz="2633" spc="155" dirty="0">
              <a:solidFill>
                <a:srgbClr val="1F497D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423"/>
              </a:lnSpc>
            </a:pP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1) 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Test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všeobecných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znalostí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je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zaměřen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základy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všeobecné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humanitní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vzdělanosti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důrazem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kulturní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oblast,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důležité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myšlenkové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tradice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evropském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kontextu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křesťanské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tradice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hodnoty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– max. 20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bodů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</a:p>
          <a:p>
            <a:pPr algn="l">
              <a:lnSpc>
                <a:spcPts val="3423"/>
              </a:lnSpc>
            </a:pPr>
            <a:endParaRPr lang="en-US" sz="2633" spc="155" dirty="0">
              <a:solidFill>
                <a:srgbClr val="1F497D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423"/>
              </a:lnSpc>
            </a:pP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2) 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Test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znalosti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cizího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jazyka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angličtina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němčina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)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prověřuje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schopnosti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porozumět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odbornému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textu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umět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jej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interpretovat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formou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otázek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k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textu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  <a:p>
            <a:pPr algn="l">
              <a:lnSpc>
                <a:spcPts val="3423"/>
              </a:lnSpc>
            </a:pP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volné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parafráze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) – max. 40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bodů</a:t>
            </a:r>
            <a:r>
              <a:rPr lang="cs-CZ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  <a:endParaRPr lang="en-US" sz="2633" spc="155" dirty="0">
              <a:solidFill>
                <a:srgbClr val="1F497D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423"/>
              </a:lnSpc>
            </a:pPr>
            <a:endParaRPr lang="en-US" sz="2633" spc="155" dirty="0">
              <a:solidFill>
                <a:srgbClr val="1F497D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423"/>
              </a:lnSpc>
            </a:pP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3)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Rozhovor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s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komisí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o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motivaci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ke</a:t>
            </a:r>
            <a:r>
              <a:rPr lang="en-US" sz="2633" b="1" spc="155" dirty="0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2633" b="1" spc="155" dirty="0" err="1">
                <a:solidFill>
                  <a:srgbClr val="1F497D"/>
                </a:solidFill>
                <a:latin typeface="Silka Bold"/>
                <a:ea typeface="Silka Bold"/>
                <a:cs typeface="Silka Bold"/>
                <a:sym typeface="Silka Bold"/>
              </a:rPr>
              <a:t>studiu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porozumění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teologické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problematice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vycházející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četby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uchazeče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Uchazeč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si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vybere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nejméně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dva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tituly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uvedeného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seznamu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, o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kterých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bude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veden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rozhovor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jeden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titul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oblasti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jeden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z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oblasti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teologické</a:t>
            </a:r>
            <a:r>
              <a:rPr lang="cs-CZ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(seznam v informacích u přihlášky)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 – max. 40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bodů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</a:p>
          <a:p>
            <a:pPr algn="l">
              <a:lnSpc>
                <a:spcPts val="3423"/>
              </a:lnSpc>
            </a:pPr>
            <a:endParaRPr lang="en-US" sz="2633" spc="155" dirty="0">
              <a:solidFill>
                <a:srgbClr val="1F497D"/>
              </a:solidFill>
              <a:latin typeface="Silka"/>
              <a:ea typeface="Silka"/>
              <a:cs typeface="Silka"/>
              <a:sym typeface="Silka"/>
            </a:endParaRPr>
          </a:p>
          <a:p>
            <a:pPr algn="l">
              <a:lnSpc>
                <a:spcPts val="3423"/>
              </a:lnSpc>
            </a:pP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Minimální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bodová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hranice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 pro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přijetí</a:t>
            </a:r>
            <a:r>
              <a:rPr lang="en-US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: 65 </a:t>
            </a:r>
            <a:r>
              <a:rPr lang="en-US" sz="2633" spc="155" dirty="0" err="1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bodů</a:t>
            </a:r>
            <a:r>
              <a:rPr lang="cs-CZ" sz="2633" spc="155" dirty="0">
                <a:solidFill>
                  <a:srgbClr val="1F497D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  <a:endParaRPr lang="en-US" sz="2633" spc="155" dirty="0">
              <a:solidFill>
                <a:srgbClr val="1F497D"/>
              </a:solidFill>
              <a:latin typeface="Silka"/>
              <a:ea typeface="Silka"/>
              <a:cs typeface="Silka"/>
              <a:sym typeface="Silka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87919"/>
            <a:ext cx="8815705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 spc="177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Přijímací zkouška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5112" cy="10285520"/>
            <a:chOff x="0" y="0"/>
            <a:chExt cx="24380150" cy="137140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0189" cy="13713840"/>
            </a:xfrm>
            <a:custGeom>
              <a:avLst/>
              <a:gdLst/>
              <a:ahLst/>
              <a:cxnLst/>
              <a:rect l="l" t="t" r="r" b="b"/>
              <a:pathLst>
                <a:path w="24380189" h="13713840">
                  <a:moveTo>
                    <a:pt x="24380189" y="0"/>
                  </a:moveTo>
                  <a:lnTo>
                    <a:pt x="0" y="0"/>
                  </a:lnTo>
                  <a:lnTo>
                    <a:pt x="0" y="13713840"/>
                  </a:lnTo>
                  <a:lnTo>
                    <a:pt x="24380189" y="13713840"/>
                  </a:lnTo>
                  <a:lnTo>
                    <a:pt x="2438018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658282" y="1226238"/>
            <a:ext cx="14676557" cy="1074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5"/>
              </a:lnSpc>
            </a:pPr>
            <a:r>
              <a:rPr lang="en-US" sz="6847" b="1" spc="263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Pro studenty přicházející z VOŠ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92104" y="2675444"/>
            <a:ext cx="15145840" cy="6569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871" lvl="1" indent="-298935" algn="l">
              <a:lnSpc>
                <a:spcPts val="4984"/>
              </a:lnSpc>
              <a:buFont typeface="Arial"/>
              <a:buChar char="•"/>
            </a:pPr>
            <a:r>
              <a:rPr lang="en-US" sz="2769" b="1" spc="163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Uznání některých dříve splněných studijních povinností je možné. </a:t>
            </a:r>
          </a:p>
          <a:p>
            <a:pPr marL="597871" lvl="1" indent="-298935" algn="l">
              <a:lnSpc>
                <a:spcPts val="4984"/>
              </a:lnSpc>
              <a:buFont typeface="Arial"/>
              <a:buChar char="•"/>
            </a:pPr>
            <a:r>
              <a:rPr lang="en-US" sz="2769" b="1" spc="163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S největší pravděpodobností bude vázané na předchozí rozdílové zkoušky, které se konají během prvních dvou týdnů v září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 JABOK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EA Praha, Brno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VOŠS Ostrava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 Most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ETS VOŠ Praha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 DORKAS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 Varnsdorf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 Plzeň</a:t>
            </a:r>
          </a:p>
          <a:p>
            <a:pPr marL="993138" lvl="2" indent="-331046" algn="l">
              <a:lnSpc>
                <a:spcPts val="4139"/>
              </a:lnSpc>
              <a:buFont typeface="Arial"/>
              <a:buChar char="⚬"/>
            </a:pPr>
            <a:r>
              <a:rPr lang="en-US" sz="2299" spc="135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VOŠ Brno – Kotlářská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331" y="5233792"/>
            <a:ext cx="4390373" cy="439037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3178865"/>
            <a:ext cx="15680756" cy="5077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 algn="l">
              <a:lnSpc>
                <a:spcPts val="5829"/>
              </a:lnSpc>
              <a:buFont typeface="Arial"/>
              <a:buChar char="•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pokud byla obdobná studijní povinnost splněna na univerzitě nebo na jiné vysoké škole v ČR anebo v zahraničí, jestliže od splnění obdobné studijní povinnosti neuplynulo ke dni podání žádosti </a:t>
            </a:r>
            <a:r>
              <a:rPr lang="en-US" sz="3238" b="1" spc="19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více než pět let</a:t>
            </a: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(pro studijní program Sociální práce)</a:t>
            </a:r>
          </a:p>
          <a:p>
            <a:pPr algn="l">
              <a:lnSpc>
                <a:spcPts val="5829"/>
              </a:lnSpc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  <a:hlinkClick r:id="rId3" tooltip="https://web.etf.cuni.cz/ETFN-614.html"/>
              </a:rPr>
              <a:t> </a:t>
            </a:r>
          </a:p>
          <a:p>
            <a:pPr marL="699212" lvl="1" indent="-349606" algn="l">
              <a:lnSpc>
                <a:spcPts val="5829"/>
              </a:lnSpc>
              <a:buFont typeface="Arial"/>
              <a:buChar char="•"/>
            </a:pPr>
            <a:r>
              <a:rPr lang="en-US" sz="3238" spc="19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studenti si mohou volit a nechat uznat i předměty z nabídky ostatních fakult UK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2030262" y="778394"/>
            <a:ext cx="11718405" cy="186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24"/>
              </a:lnSpc>
            </a:pPr>
            <a:r>
              <a:rPr lang="en-US" sz="6103" b="1" spc="197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Možnost uznání absolvování předmětů na UK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59494" y="3310290"/>
            <a:ext cx="15459399" cy="394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141" lvl="1" indent="-380070" algn="l">
              <a:lnSpc>
                <a:spcPts val="6337"/>
              </a:lnSpc>
              <a:buFont typeface="Arial"/>
              <a:buChar char="•"/>
            </a:pPr>
            <a:r>
              <a:rPr lang="en-US" sz="3520" b="1" spc="207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V pátek a sobotu</a:t>
            </a:r>
          </a:p>
          <a:p>
            <a:pPr marL="1520281" lvl="2" indent="-506760" algn="l">
              <a:lnSpc>
                <a:spcPts val="6337"/>
              </a:lnSpc>
              <a:buFont typeface="Arial"/>
              <a:buChar char="⚬"/>
            </a:pPr>
            <a:r>
              <a:rPr lang="en-US" sz="3520" spc="207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asi 5 x pátek/sobota za semestr x cca 8 hodin </a:t>
            </a:r>
          </a:p>
          <a:p>
            <a:pPr marL="1520281" lvl="2" indent="-506760" algn="l">
              <a:lnSpc>
                <a:spcPts val="6337"/>
              </a:lnSpc>
              <a:buFont typeface="Arial"/>
              <a:buChar char="⚬"/>
            </a:pPr>
            <a:r>
              <a:rPr lang="en-US" sz="3520" spc="207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(cca 60-80 hodin) </a:t>
            </a:r>
          </a:p>
          <a:p>
            <a:pPr marL="760141" lvl="1" indent="-380070" algn="l">
              <a:lnSpc>
                <a:spcPts val="6337"/>
              </a:lnSpc>
              <a:buFont typeface="Arial"/>
              <a:buChar char="•"/>
            </a:pPr>
            <a:r>
              <a:rPr lang="en-US" sz="3520" b="1" spc="207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Nutno doplnit samostudiem, </a:t>
            </a:r>
            <a:r>
              <a:rPr lang="en-US" sz="3520" spc="207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studijní oporou Moodle</a:t>
            </a:r>
          </a:p>
          <a:p>
            <a:pPr marL="760141" lvl="1" indent="-380070" algn="l">
              <a:lnSpc>
                <a:spcPts val="6337"/>
              </a:lnSpc>
              <a:buFont typeface="Arial"/>
              <a:buChar char="•"/>
            </a:pPr>
            <a:r>
              <a:rPr lang="en-US" sz="3520" spc="207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 podstatě </a:t>
            </a:r>
            <a:r>
              <a:rPr lang="en-US" sz="3520" b="1" spc="207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stejný sylabus a nároky</a:t>
            </a:r>
            <a:r>
              <a:rPr lang="en-US" sz="3520" spc="207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jako na denní studenty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72807" y="768869"/>
            <a:ext cx="12247280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Výuka KOMBINOVANÉHO studia probíhá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3297099"/>
            <a:ext cx="15459399" cy="522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3274" lvl="1" indent="-351637" algn="l">
              <a:lnSpc>
                <a:spcPts val="5863"/>
              </a:lnSpc>
              <a:buFont typeface="Arial"/>
              <a:buChar char="•"/>
            </a:pPr>
            <a:r>
              <a:rPr lang="cs-CZ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540 hod., min. 5 různých pracovišť po 30 hod., započítává se praxe ze zaměstnání, nutno konzultovat s učitelem praxí</a:t>
            </a:r>
          </a:p>
          <a:p>
            <a:pPr marL="703274" lvl="1" indent="-351637" algn="l">
              <a:lnSpc>
                <a:spcPts val="5863"/>
              </a:lnSpc>
              <a:buFont typeface="Arial"/>
              <a:buChar char="•"/>
            </a:pPr>
            <a:r>
              <a:rPr lang="cs-CZ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Každý rok min. 30 hod. aktuální praxe</a:t>
            </a:r>
          </a:p>
          <a:p>
            <a:pPr marL="703274" lvl="1" indent="-351637" algn="l">
              <a:lnSpc>
                <a:spcPts val="5863"/>
              </a:lnSpc>
              <a:buFont typeface="Arial"/>
              <a:buChar char="•"/>
            </a:pP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Podmínkou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pro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získání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zápočtu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za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předmět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cs-CZ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raxe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3.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ročníku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jsou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splněné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praxe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celém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rozsahu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splnění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počtu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hodin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počtu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pracovišť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zastoupení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všech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oblastí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),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jejich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dokumentace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zpráva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z</a:t>
            </a:r>
            <a:r>
              <a:rPr lang="cs-CZ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e semináře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případové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2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supervize</a:t>
            </a:r>
            <a:r>
              <a:rPr lang="en-US" sz="3600" spc="192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51155" y="768869"/>
            <a:ext cx="14714178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2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Podmínky praxe </a:t>
            </a:r>
          </a:p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u kombinovaného studia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" t="-15723" r="-808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25" b="-4125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760" y="0"/>
            <a:ext cx="18280351" cy="10280977"/>
            <a:chOff x="0" y="0"/>
            <a:chExt cx="24373801" cy="137079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73460" cy="13707368"/>
            </a:xfrm>
            <a:custGeom>
              <a:avLst/>
              <a:gdLst/>
              <a:ahLst/>
              <a:cxnLst/>
              <a:rect l="l" t="t" r="r" b="b"/>
              <a:pathLst>
                <a:path w="24373460" h="13707368">
                  <a:moveTo>
                    <a:pt x="24373460" y="0"/>
                  </a:moveTo>
                  <a:lnTo>
                    <a:pt x="0" y="0"/>
                  </a:lnTo>
                  <a:lnTo>
                    <a:pt x="0" y="13707368"/>
                  </a:lnTo>
                  <a:lnTo>
                    <a:pt x="24373460" y="13707368"/>
                  </a:lnTo>
                  <a:lnTo>
                    <a:pt x="24373460" y="0"/>
                  </a:lnTo>
                  <a:close/>
                </a:path>
              </a:pathLst>
            </a:custGeom>
            <a:solidFill>
              <a:srgbClr val="000000">
                <a:alpha val="25882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7112" y="6321920"/>
            <a:ext cx="2141394" cy="839605"/>
          </a:xfrm>
          <a:custGeom>
            <a:avLst/>
            <a:gdLst/>
            <a:ahLst/>
            <a:cxnLst/>
            <a:rect l="l" t="t" r="r" b="b"/>
            <a:pathLst>
              <a:path w="2141394" h="839605">
                <a:moveTo>
                  <a:pt x="0" y="0"/>
                </a:moveTo>
                <a:lnTo>
                  <a:pt x="2141394" y="0"/>
                </a:lnTo>
                <a:lnTo>
                  <a:pt x="2141394" y="839605"/>
                </a:lnTo>
                <a:lnTo>
                  <a:pt x="0" y="83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4018585" y="8876945"/>
            <a:ext cx="2822766" cy="1408431"/>
          </a:xfrm>
          <a:custGeom>
            <a:avLst/>
            <a:gdLst/>
            <a:ahLst/>
            <a:cxnLst/>
            <a:rect l="l" t="t" r="r" b="b"/>
            <a:pathLst>
              <a:path w="2822766" h="1408431">
                <a:moveTo>
                  <a:pt x="0" y="0"/>
                </a:moveTo>
                <a:lnTo>
                  <a:pt x="2822765" y="0"/>
                </a:lnTo>
                <a:lnTo>
                  <a:pt x="2822765" y="1408431"/>
                </a:lnTo>
                <a:lnTo>
                  <a:pt x="0" y="1408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" r="-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143777" y="1028700"/>
            <a:ext cx="3541556" cy="3541556"/>
          </a:xfrm>
          <a:custGeom>
            <a:avLst/>
            <a:gdLst/>
            <a:ahLst/>
            <a:cxnLst/>
            <a:rect l="l" t="t" r="r" b="b"/>
            <a:pathLst>
              <a:path w="3541556" h="3541556">
                <a:moveTo>
                  <a:pt x="0" y="0"/>
                </a:moveTo>
                <a:lnTo>
                  <a:pt x="3541556" y="0"/>
                </a:lnTo>
                <a:lnTo>
                  <a:pt x="3541556" y="3541556"/>
                </a:lnTo>
                <a:lnTo>
                  <a:pt x="0" y="3541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3821998" y="4952830"/>
            <a:ext cx="10185114" cy="2620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4"/>
              </a:lnSpc>
            </a:pPr>
            <a:r>
              <a:rPr lang="en-US" sz="8094" b="1" spc="283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Děkujeme </a:t>
            </a:r>
          </a:p>
          <a:p>
            <a:pPr algn="ctr">
              <a:lnSpc>
                <a:spcPts val="8094"/>
              </a:lnSpc>
            </a:pPr>
            <a:r>
              <a:rPr lang="en-US" sz="8094" b="1" spc="283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za pozornost.</a:t>
            </a:r>
          </a:p>
          <a:p>
            <a:pPr algn="ctr">
              <a:lnSpc>
                <a:spcPts val="5199"/>
              </a:lnSpc>
            </a:pPr>
            <a:r>
              <a:rPr lang="en-US" sz="3999" spc="142">
                <a:solidFill>
                  <a:srgbClr val="FFFFFF"/>
                </a:solidFill>
                <a:latin typeface="Silka"/>
                <a:ea typeface="Silka"/>
                <a:cs typeface="Silka"/>
                <a:sym typeface="Silka"/>
              </a:rPr>
              <a:t>Rádi vás uvítáme v našich řadách.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07112" y="7515600"/>
            <a:ext cx="367128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cs-CZ" sz="1500" b="1" spc="34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Alžběta Matochová, </a:t>
            </a:r>
            <a:r>
              <a:rPr lang="cs-CZ" sz="1500" b="1" spc="34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  <a:hlinkClick r:id="rId6"/>
              </a:rPr>
              <a:t>matochova@etf.cuni.cz</a:t>
            </a:r>
            <a:endParaRPr lang="cs-CZ" sz="1500" b="1" spc="34" dirty="0">
              <a:solidFill>
                <a:srgbClr val="FFFFFF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algn="l">
              <a:lnSpc>
                <a:spcPts val="1800"/>
              </a:lnSpc>
            </a:pPr>
            <a:r>
              <a:rPr lang="cs-CZ" sz="1500" b="1" spc="34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Eliška Hudcová, </a:t>
            </a:r>
            <a:r>
              <a:rPr lang="cs-CZ" sz="1500" b="1" spc="34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  <a:hlinkClick r:id="rId7"/>
              </a:rPr>
              <a:t>hudcova@etf.cuni.cz</a:t>
            </a:r>
            <a:r>
              <a:rPr lang="cs-CZ" sz="1500" b="1" spc="34" dirty="0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endParaRPr lang="en-US" sz="1500" b="1" spc="34" dirty="0">
              <a:solidFill>
                <a:srgbClr val="FFFFFF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algn="l">
              <a:lnSpc>
                <a:spcPts val="1800"/>
              </a:lnSpc>
            </a:pPr>
            <a:endParaRPr lang="cs-CZ" sz="1500" u="sng" spc="94" dirty="0">
              <a:solidFill>
                <a:srgbClr val="FFFFFF"/>
              </a:solidFill>
              <a:latin typeface="Silka"/>
              <a:ea typeface="Silka"/>
              <a:cs typeface="Silka"/>
              <a:sym typeface="Silka"/>
              <a:hlinkClick r:id="rId8" tooltip="http://www.cuni.cz/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34707" y="2525358"/>
            <a:ext cx="13308480" cy="6293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760" lvl="1" indent="-184880" algn="l">
              <a:lnSpc>
                <a:spcPts val="5505"/>
              </a:lnSpc>
              <a:buFont typeface="Arial"/>
              <a:buChar char="•"/>
            </a:pPr>
            <a:r>
              <a:rPr lang="en-US" sz="3600" b="1" spc="216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Propojuje</a:t>
            </a:r>
            <a:r>
              <a:rPr lang="en-US" sz="3600" b="1" spc="216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600" b="1" spc="216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různé</a:t>
            </a:r>
            <a:r>
              <a:rPr lang="en-US" sz="3600" b="1" spc="216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600" b="1" spc="216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disciplíny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psychologii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sociologii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právo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teologii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pedagogiku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kulturní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antropologii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politologii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veřejnou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politiku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6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aj</a:t>
            </a:r>
            <a:r>
              <a:rPr lang="en-US" sz="3600" spc="216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.)</a:t>
            </a:r>
          </a:p>
          <a:p>
            <a:pPr marL="368938" lvl="1" indent="-184469" algn="l">
              <a:lnSpc>
                <a:spcPts val="5505"/>
              </a:lnSpc>
              <a:buFont typeface="Arial"/>
              <a:buChar char="•"/>
            </a:pPr>
            <a:r>
              <a:rPr lang="en-US" sz="3600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Těsně</a:t>
            </a:r>
            <a:r>
              <a:rPr lang="en-US" sz="3600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600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spojuje</a:t>
            </a:r>
            <a:r>
              <a:rPr lang="en-US" sz="3600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600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teorii</a:t>
            </a:r>
            <a:r>
              <a:rPr lang="en-US" sz="3600" b="1" spc="213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s </a:t>
            </a:r>
            <a:r>
              <a:rPr lang="en-US" sz="3600" b="1" spc="213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praxí</a:t>
            </a:r>
            <a:r>
              <a:rPr lang="en-US" sz="3600" spc="21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cs-CZ" sz="3600" spc="213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– 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místo</a:t>
            </a:r>
            <a:r>
              <a:rPr lang="en-US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praxí</a:t>
            </a:r>
            <a:r>
              <a:rPr lang="en-US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ve</a:t>
            </a:r>
            <a:r>
              <a:rPr lang="en-US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studiu</a:t>
            </a:r>
            <a:r>
              <a:rPr lang="en-US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je 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významné</a:t>
            </a:r>
            <a:endParaRPr lang="en-US" sz="3600" spc="214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369760" lvl="1" indent="-184880" algn="l">
              <a:lnSpc>
                <a:spcPts val="5505"/>
              </a:lnSpc>
              <a:buFont typeface="Arial"/>
              <a:buChar char="•"/>
            </a:pPr>
            <a:r>
              <a:rPr lang="en-US" sz="3600" b="1" spc="1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Dynamicky</a:t>
            </a:r>
            <a:r>
              <a:rPr lang="en-US" sz="3600" b="1" spc="1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se </a:t>
            </a:r>
            <a:r>
              <a:rPr lang="en-US" sz="3600" b="1" spc="1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rozvíjí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je v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kontaktu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mezinárodními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institucemi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zkoumá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svoji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identitu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prestiž</a:t>
            </a:r>
            <a:endParaRPr lang="en-US" sz="3600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370072" lvl="1" indent="-185036" algn="l">
              <a:lnSpc>
                <a:spcPts val="5505"/>
              </a:lnSpc>
              <a:buFont typeface="Arial"/>
              <a:buChar char="•"/>
            </a:pPr>
            <a:r>
              <a:rPr lang="en-US" sz="3600" b="1" spc="1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ETF UK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b="1" spc="1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nabízí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jako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b="1" spc="1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přidanou</a:t>
            </a:r>
            <a:r>
              <a:rPr lang="en-US" sz="3600" b="1" spc="191" dirty="0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3600" b="1" spc="191" dirty="0" err="1">
                <a:solidFill>
                  <a:srgbClr val="003657"/>
                </a:solidFill>
                <a:latin typeface="Silka Bold"/>
                <a:ea typeface="Silka Bold"/>
                <a:cs typeface="Silka Bold"/>
                <a:sym typeface="Silka Bold"/>
              </a:rPr>
              <a:t>hodnotu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–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teologické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pastorační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poznatky</a:t>
            </a:r>
            <a:r>
              <a:rPr lang="cs-CZ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(duchovní péče, doprovázení v krizích aj.) </a:t>
            </a:r>
            <a:endParaRPr lang="en-US" sz="3600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72807" y="778394"/>
            <a:ext cx="11031213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Obor, který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72807" y="778394"/>
            <a:ext cx="11643550" cy="138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4501" b="1" spc="144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Jde o zajímavou a rozmanitou práci </a:t>
            </a:r>
          </a:p>
          <a:p>
            <a:pPr algn="l">
              <a:lnSpc>
                <a:spcPts val="5401"/>
              </a:lnSpc>
            </a:pPr>
            <a:r>
              <a:rPr lang="en-US" sz="4501" b="1" spc="145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s lidmi z různých cílových skupin...</a:t>
            </a:r>
          </a:p>
        </p:txBody>
      </p:sp>
      <p:sp>
        <p:nvSpPr>
          <p:cNvPr id="4" name="Freeform 4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 descr="A group of people jumping in a tunnel  Description automatically generated"/>
          <p:cNvSpPr/>
          <p:nvPr/>
        </p:nvSpPr>
        <p:spPr>
          <a:xfrm>
            <a:off x="0" y="7848619"/>
            <a:ext cx="4010073" cy="2588681"/>
          </a:xfrm>
          <a:custGeom>
            <a:avLst/>
            <a:gdLst/>
            <a:ahLst/>
            <a:cxnLst/>
            <a:rect l="l" t="t" r="r" b="b"/>
            <a:pathLst>
              <a:path w="4010073" h="2588681">
                <a:moveTo>
                  <a:pt x="0" y="0"/>
                </a:moveTo>
                <a:lnTo>
                  <a:pt x="4010073" y="0"/>
                </a:lnTo>
                <a:lnTo>
                  <a:pt x="4010073" y="2588681"/>
                </a:lnTo>
                <a:lnTo>
                  <a:pt x="0" y="258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43" r="-37" b="-11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A couple of people lying on the ground  Description automatically generated"/>
          <p:cNvSpPr/>
          <p:nvPr/>
        </p:nvSpPr>
        <p:spPr>
          <a:xfrm>
            <a:off x="4010073" y="7849669"/>
            <a:ext cx="3884539" cy="2588681"/>
          </a:xfrm>
          <a:custGeom>
            <a:avLst/>
            <a:gdLst/>
            <a:ahLst/>
            <a:cxnLst/>
            <a:rect l="l" t="t" r="r" b="b"/>
            <a:pathLst>
              <a:path w="3884539" h="2588681">
                <a:moveTo>
                  <a:pt x="0" y="0"/>
                </a:moveTo>
                <a:lnTo>
                  <a:pt x="3884540" y="0"/>
                </a:lnTo>
                <a:lnTo>
                  <a:pt x="3884540" y="2588681"/>
                </a:lnTo>
                <a:lnTo>
                  <a:pt x="0" y="2588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" r="-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894613" y="7849669"/>
            <a:ext cx="3885450" cy="2588681"/>
          </a:xfrm>
          <a:custGeom>
            <a:avLst/>
            <a:gdLst/>
            <a:ahLst/>
            <a:cxnLst/>
            <a:rect l="l" t="t" r="r" b="b"/>
            <a:pathLst>
              <a:path w="3885450" h="2588681">
                <a:moveTo>
                  <a:pt x="0" y="0"/>
                </a:moveTo>
                <a:lnTo>
                  <a:pt x="3885450" y="0"/>
                </a:lnTo>
                <a:lnTo>
                  <a:pt x="3885450" y="2588681"/>
                </a:lnTo>
                <a:lnTo>
                  <a:pt x="0" y="2588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1780063" y="7848619"/>
            <a:ext cx="3672589" cy="2589731"/>
          </a:xfrm>
          <a:custGeom>
            <a:avLst/>
            <a:gdLst/>
            <a:ahLst/>
            <a:cxnLst/>
            <a:rect l="l" t="t" r="r" b="b"/>
            <a:pathLst>
              <a:path w="3672589" h="2589731">
                <a:moveTo>
                  <a:pt x="0" y="0"/>
                </a:moveTo>
                <a:lnTo>
                  <a:pt x="3672589" y="0"/>
                </a:lnTo>
                <a:lnTo>
                  <a:pt x="3672589" y="2589731"/>
                </a:lnTo>
                <a:lnTo>
                  <a:pt x="0" y="25897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3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023527" y="7849669"/>
            <a:ext cx="3261585" cy="2589731"/>
          </a:xfrm>
          <a:custGeom>
            <a:avLst/>
            <a:gdLst/>
            <a:ahLst/>
            <a:cxnLst/>
            <a:rect l="l" t="t" r="r" b="b"/>
            <a:pathLst>
              <a:path w="3261585" h="2589731">
                <a:moveTo>
                  <a:pt x="0" y="0"/>
                </a:moveTo>
                <a:lnTo>
                  <a:pt x="3261585" y="0"/>
                </a:lnTo>
                <a:lnTo>
                  <a:pt x="3261585" y="2589731"/>
                </a:lnTo>
                <a:lnTo>
                  <a:pt x="0" y="2589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917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661788" y="2754688"/>
            <a:ext cx="15309481" cy="413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Osobami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se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zdravotním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postižením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nebo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dlouhodobě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nemocnými</a:t>
            </a:r>
            <a:endParaRPr lang="en-US" sz="3200" spc="16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8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Lidmi</a:t>
            </a:r>
            <a:r>
              <a:rPr lang="en-US" sz="3200" spc="18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8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ohroženými</a:t>
            </a:r>
            <a:r>
              <a:rPr lang="en-US" sz="3200" spc="18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8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sociálním</a:t>
            </a:r>
            <a:r>
              <a:rPr lang="en-US" sz="3200" spc="18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80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vyloučením</a:t>
            </a:r>
            <a:r>
              <a:rPr lang="en-US" sz="3200" spc="180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</a:p>
          <a:p>
            <a:pPr marL="1183393" lvl="2" indent="-394464" algn="l">
              <a:lnSpc>
                <a:spcPts val="3562"/>
              </a:lnSpc>
              <a:buFont typeface="Arial"/>
              <a:buChar char="⚬"/>
            </a:pPr>
            <a:r>
              <a:rPr lang="en-US" sz="3200" spc="18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např</a:t>
            </a:r>
            <a:r>
              <a:rPr lang="en-US" sz="3200" spc="18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 </a:t>
            </a:r>
            <a:r>
              <a:rPr lang="en-US" sz="3200" spc="18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drogovou</a:t>
            </a:r>
            <a:r>
              <a:rPr lang="en-US" sz="3200" spc="18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8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závislostí</a:t>
            </a:r>
            <a:r>
              <a:rPr lang="en-US" sz="3200" spc="18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00" spc="18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nebo</a:t>
            </a:r>
            <a:r>
              <a:rPr lang="en-US" sz="3200" spc="18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8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ztrátou</a:t>
            </a:r>
            <a:r>
              <a:rPr lang="en-US" sz="3200" spc="18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8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domova</a:t>
            </a:r>
            <a:endParaRPr lang="en-US" sz="3200" spc="18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Problémovými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rodinami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rodinami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obtížné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situaci</a:t>
            </a:r>
            <a:endParaRPr lang="en-US" sz="3200" spc="16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Seniory</a:t>
            </a:r>
            <a:endParaRPr lang="en-US" sz="3200" spc="16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Ohroženými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dětmi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a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mladými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lidmi</a:t>
            </a:r>
            <a:endParaRPr lang="en-US" sz="3200" spc="16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lidmi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v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komunitách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(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místních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společenstvích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)</a:t>
            </a: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Imigranty</a:t>
            </a:r>
            <a:endParaRPr lang="en-US" sz="3200" spc="16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Nezaměstnanými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zadluženými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po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výkonu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trestu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200" spc="16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apod</a:t>
            </a:r>
            <a:r>
              <a:rPr lang="en-US" sz="3200" spc="16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5112" cy="10285520"/>
            <a:chOff x="0" y="0"/>
            <a:chExt cx="24380150" cy="137140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0189" cy="13713840"/>
            </a:xfrm>
            <a:custGeom>
              <a:avLst/>
              <a:gdLst/>
              <a:ahLst/>
              <a:cxnLst/>
              <a:rect l="l" t="t" r="r" b="b"/>
              <a:pathLst>
                <a:path w="24380189" h="13713840">
                  <a:moveTo>
                    <a:pt x="24380189" y="0"/>
                  </a:moveTo>
                  <a:lnTo>
                    <a:pt x="0" y="0"/>
                  </a:lnTo>
                  <a:lnTo>
                    <a:pt x="0" y="13713840"/>
                  </a:lnTo>
                  <a:lnTo>
                    <a:pt x="24380189" y="13713840"/>
                  </a:lnTo>
                  <a:lnTo>
                    <a:pt x="2438018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07970" y="2028255"/>
            <a:ext cx="15269172" cy="255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8094" b="1" spc="261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„STUDIUM MĚ POSUNULO JAKO ČLOVĚKA.“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947" y="5544635"/>
            <a:ext cx="18001218" cy="251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7276" b="1" spc="242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„NEJVÍCE OCEŇUJI </a:t>
            </a:r>
          </a:p>
          <a:p>
            <a:pPr algn="ctr">
              <a:lnSpc>
                <a:spcPts val="10195"/>
              </a:lnSpc>
            </a:pPr>
            <a:r>
              <a:rPr lang="en-US" sz="7276" b="1" spc="242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ETICKO - FILOZOFICKÝ RÁMEC.“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7970" y="1059891"/>
            <a:ext cx="15269172" cy="763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6548" b="1" spc="225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„ZÍSKAL JSEM PEVNÉ ZÁKLADY PRO NAVAZUJÍCÍ STUDIUM.“</a:t>
            </a:r>
          </a:p>
          <a:p>
            <a:pPr algn="ctr">
              <a:lnSpc>
                <a:spcPts val="10195"/>
              </a:lnSpc>
            </a:pPr>
            <a:endParaRPr lang="en-US" sz="6548" b="1" spc="225">
              <a:solidFill>
                <a:srgbClr val="FFFFFF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algn="ctr">
              <a:lnSpc>
                <a:spcPts val="10195"/>
              </a:lnSpc>
            </a:pPr>
            <a:r>
              <a:rPr lang="en-US" sz="6548" b="1" spc="225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„VŠECHNY INFORMACE ZAPADAJÍ DO KONTEXTU FUNGOVÁNÍ SOCIÁLNÍCH SLUŽEB."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9414" y="1262725"/>
            <a:ext cx="15269172" cy="120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6548" b="1" spc="225">
                <a:solidFill>
                  <a:srgbClr val="FFFFFF"/>
                </a:solidFill>
                <a:latin typeface="Silka Bold"/>
                <a:ea typeface="Silka Bold"/>
                <a:cs typeface="Silka Bold"/>
                <a:sym typeface="Silka Bold"/>
              </a:rPr>
              <a:t>Další ohlasy našich studentů </a:t>
            </a:r>
          </a:p>
        </p:txBody>
      </p:sp>
      <p:sp>
        <p:nvSpPr>
          <p:cNvPr id="3" name="Freeform 3" descr="Obsah obrázku vzor, čtverec, Symetrie, design  Popis byl vytvořen automaticky"/>
          <p:cNvSpPr/>
          <p:nvPr/>
        </p:nvSpPr>
        <p:spPr>
          <a:xfrm>
            <a:off x="7062227" y="3702207"/>
            <a:ext cx="4160656" cy="4160656"/>
          </a:xfrm>
          <a:custGeom>
            <a:avLst/>
            <a:gdLst/>
            <a:ahLst/>
            <a:cxnLst/>
            <a:rect l="l" t="t" r="r" b="b"/>
            <a:pathLst>
              <a:path w="4160656" h="4160656">
                <a:moveTo>
                  <a:pt x="0" y="0"/>
                </a:moveTo>
                <a:lnTo>
                  <a:pt x="4160657" y="0"/>
                </a:lnTo>
                <a:lnTo>
                  <a:pt x="4160657" y="4160656"/>
                </a:lnTo>
                <a:lnTo>
                  <a:pt x="0" y="4160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16971" y="3009900"/>
            <a:ext cx="15520973" cy="699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cs-CZ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St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átní</a:t>
            </a:r>
            <a:r>
              <a:rPr lang="en-US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 </a:t>
            </a:r>
            <a:r>
              <a:rPr lang="en-US" sz="3600" spc="191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sp﻿ráv</a:t>
            </a:r>
            <a:r>
              <a:rPr lang="cs-CZ" sz="3600" spc="191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a - odbor sociálně-právní ochrany dětí, Odbor sociálních služeb a inspekce sociálních služeb, ÚP (hmotná nouze, DSSP, příspěvek na péči, agenda OZP, referenti sociálních oborů), školská a ústavní zařízení</a:t>
            </a:r>
            <a:endParaRPr lang="en-US" sz="3600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cs-CZ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Soukromá zisková i nezisková sféra – sociální služby</a:t>
            </a:r>
          </a:p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cs-CZ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Církevní organizace (Diakonie, Charita, Armáda spásy aj.)</a:t>
            </a:r>
          </a:p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cs-CZ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Věda a výzkum</a:t>
            </a:r>
            <a:endParaRPr lang="en-US" sz="3600" spc="191" dirty="0">
              <a:solidFill>
                <a:srgbClr val="003657"/>
              </a:solidFill>
              <a:latin typeface="Silka"/>
              <a:ea typeface="Silka"/>
              <a:cs typeface="Silka"/>
              <a:sym typeface="Silka"/>
            </a:endParaRP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cs-CZ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S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oudnictví</a:t>
            </a:r>
            <a:r>
              <a:rPr lang="en-US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</a:t>
            </a:r>
            <a:r>
              <a:rPr lang="cs-CZ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v</a:t>
            </a:r>
            <a:r>
              <a:rPr lang="en-US" sz="3600" spc="214" dirty="0" err="1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ězeňství</a:t>
            </a:r>
            <a:r>
              <a:rPr lang="cs-CZ" sz="3600" spc="214" dirty="0">
                <a:solidFill>
                  <a:srgbClr val="003657"/>
                </a:solidFill>
                <a:latin typeface="Silka"/>
                <a:ea typeface="Silka"/>
                <a:cs typeface="Silka"/>
                <a:sym typeface="Silka"/>
              </a:rPr>
              <a:t>, probační a mediační služba, zdravotnictví (sociálně-zdravotní pomezí), azylová a migrační politika, prevence, CDZ, pedagogicko-psychologické poradny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72807" y="787919"/>
            <a:ext cx="13114793" cy="2711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82"/>
              </a:lnSpc>
            </a:pPr>
            <a:r>
              <a:rPr lang="en-US" sz="6818" b="1" spc="218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Kde</a:t>
            </a:r>
            <a:r>
              <a:rPr lang="en-US" sz="6818" b="1" spc="218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se </a:t>
            </a:r>
            <a:r>
              <a:rPr lang="en-US" sz="6818" b="1" spc="218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lze</a:t>
            </a:r>
            <a:r>
              <a:rPr lang="en-US" sz="6818" b="1" spc="218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s </a:t>
            </a:r>
            <a:r>
              <a:rPr lang="en-US" sz="6818" b="1" spc="218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tímto</a:t>
            </a:r>
            <a:r>
              <a:rPr lang="en-US" sz="6818" b="1" spc="218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6818" b="1" spc="218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oborem</a:t>
            </a:r>
            <a:r>
              <a:rPr lang="en-US" sz="6818" b="1" spc="218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</a:t>
            </a:r>
            <a:r>
              <a:rPr lang="en-US" sz="6818" b="1" spc="218" dirty="0" err="1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uplatnit</a:t>
            </a:r>
            <a:r>
              <a:rPr lang="en-US" sz="6818" b="1" spc="218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?</a:t>
            </a:r>
            <a:r>
              <a:rPr lang="cs-CZ" sz="6818" b="1" spc="218" dirty="0">
                <a:solidFill>
                  <a:srgbClr val="D22D40"/>
                </a:solidFill>
                <a:latin typeface="Silka Bold"/>
                <a:ea typeface="Silka Bold"/>
                <a:cs typeface="Silka Bold"/>
                <a:sym typeface="Silka Bold"/>
              </a:rPr>
              <a:t> Téměř všude… </a:t>
            </a:r>
            <a:endParaRPr lang="en-US" sz="6818" b="1" spc="218" dirty="0">
              <a:solidFill>
                <a:srgbClr val="D22D40"/>
              </a:solidFill>
              <a:latin typeface="Silka Bold"/>
              <a:ea typeface="Silka Bold"/>
              <a:cs typeface="Silka Bold"/>
              <a:sym typeface="Silka Bold"/>
            </a:endParaRPr>
          </a:p>
          <a:p>
            <a:pPr algn="l">
              <a:lnSpc>
                <a:spcPts val="5054"/>
              </a:lnSpc>
            </a:pPr>
            <a:endParaRPr lang="en-US" sz="4211" spc="135" dirty="0">
              <a:solidFill>
                <a:srgbClr val="D22D40"/>
              </a:solidFill>
              <a:latin typeface="Silka"/>
              <a:ea typeface="Silka"/>
              <a:cs typeface="Silka"/>
              <a:sym typeface="Silka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1920</Words>
  <Application>Microsoft Office PowerPoint</Application>
  <PresentationFormat>Vlastní</PresentationFormat>
  <Paragraphs>273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Silka</vt:lpstr>
      <vt:lpstr>Calibri</vt:lpstr>
      <vt:lpstr>Arial</vt:lpstr>
      <vt:lpstr>Silka Bold</vt:lpstr>
      <vt:lpstr>Silka Medium</vt:lpstr>
      <vt:lpstr>Silka Semi-Bold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DOD25_SPP_finalPDF</dc:title>
  <cp:lastModifiedBy>Eliška Hudcová</cp:lastModifiedBy>
  <cp:revision>8</cp:revision>
  <dcterms:created xsi:type="dcterms:W3CDTF">2006-08-16T00:00:00Z</dcterms:created>
  <dcterms:modified xsi:type="dcterms:W3CDTF">2026-01-26T20:28:20Z</dcterms:modified>
  <dc:identifier>DAGdVXP5Geg</dc:identifier>
</cp:coreProperties>
</file>