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62" r:id="rId5"/>
    <p:sldId id="258" r:id="rId6"/>
    <p:sldId id="259" r:id="rId7"/>
    <p:sldId id="260" r:id="rId8"/>
    <p:sldId id="261" r:id="rId9"/>
    <p:sldId id="263" r:id="rId10"/>
    <p:sldId id="266" r:id="rId11"/>
    <p:sldId id="267" r:id="rId12"/>
    <p:sldId id="268" r:id="rId13"/>
    <p:sldId id="273" r:id="rId14"/>
    <p:sldId id="271" r:id="rId15"/>
    <p:sldId id="264" r:id="rId16"/>
    <p:sldId id="26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99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9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1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88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97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10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95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8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9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91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11A8-2D3B-43A1-9417-9A4BF8626C84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EC83-C068-4378-982D-843922392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44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Mezi duší a duchem: hranice psychoterapie a spirituality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AE24A1-D3F8-CA16-AD31-CBAB61DD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499" y="3445316"/>
            <a:ext cx="5413380" cy="433545"/>
          </a:xfrm>
        </p:spPr>
        <p:txBody>
          <a:bodyPr>
            <a:normAutofit fontScale="25000" lnSpcReduction="20000"/>
          </a:bodyPr>
          <a:lstStyle/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endParaRPr lang="cs-CZ" dirty="0"/>
          </a:p>
          <a:p>
            <a:pPr marL="0" indent="0" algn="r">
              <a:buNone/>
            </a:pPr>
            <a:r>
              <a:rPr lang="cs-CZ" dirty="0"/>
              <a:t>Matěj Hájek – nemocniční kaplan</a:t>
            </a:r>
          </a:p>
        </p:txBody>
      </p:sp>
      <p:pic>
        <p:nvPicPr>
          <p:cNvPr id="1026" name="Picture 2" descr="ÚHKT —">
            <a:extLst>
              <a:ext uri="{FF2B5EF4-FFF2-40B4-BE49-F238E27FC236}">
                <a16:creationId xmlns:a16="http://schemas.microsoft.com/office/drawing/2014/main" id="{D0E5A664-2FC4-84B0-09A0-1B77AD92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0375"/>
            <a:ext cx="26860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typ – Všeobecná fakultní nemocnice v Praze">
            <a:extLst>
              <a:ext uri="{FF2B5EF4-FFF2-40B4-BE49-F238E27FC236}">
                <a16:creationId xmlns:a16="http://schemas.microsoft.com/office/drawing/2014/main" id="{7AADFE65-563D-FCD8-E3E1-251CBD2B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09" y="2268618"/>
            <a:ext cx="2556596" cy="25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do jsme - Asociace nemocničních kaplanů">
            <a:extLst>
              <a:ext uri="{FF2B5EF4-FFF2-40B4-BE49-F238E27FC236}">
                <a16:creationId xmlns:a16="http://schemas.microsoft.com/office/drawing/2014/main" id="{C0F05E81-6D12-6C2B-326E-44D48D5D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98" y="2603804"/>
            <a:ext cx="4173898" cy="1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3708A47-B15B-E13B-4B89-F3486C2CF2C7}"/>
              </a:ext>
            </a:extLst>
          </p:cNvPr>
          <p:cNvSpPr txBox="1"/>
          <p:nvPr/>
        </p:nvSpPr>
        <p:spPr>
          <a:xfrm>
            <a:off x="3292583" y="5596514"/>
            <a:ext cx="45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/>
              <a:t>Matěj Hájek – nemocniční kaplan</a:t>
            </a:r>
          </a:p>
        </p:txBody>
      </p:sp>
    </p:spTree>
    <p:extLst>
      <p:ext uri="{BB962C8B-B14F-4D97-AF65-F5344CB8AC3E}">
        <p14:creationId xmlns:p14="http://schemas.microsoft.com/office/powerpoint/2010/main" val="31167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Proč lidé volají kaplana / spirituální péči?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Velký výzkum (USA, 2007, 1207 šéfů zdravotnických, pečovatelských, sociálních zařízení): 5 nejčastěji uváděných důvodů</a:t>
            </a:r>
          </a:p>
          <a:p>
            <a:r>
              <a:rPr lang="cs-CZ" dirty="0" smtClean="0"/>
              <a:t>bolest a deprese</a:t>
            </a:r>
          </a:p>
          <a:p>
            <a:r>
              <a:rPr lang="cs-CZ" dirty="0"/>
              <a:t>ú</a:t>
            </a:r>
            <a:r>
              <a:rPr lang="cs-CZ" dirty="0" smtClean="0"/>
              <a:t>zkost a hněv</a:t>
            </a:r>
          </a:p>
          <a:p>
            <a:r>
              <a:rPr lang="cs-CZ" dirty="0"/>
              <a:t>o</a:t>
            </a:r>
            <a:r>
              <a:rPr lang="cs-CZ" dirty="0" smtClean="0"/>
              <a:t>tázky a nejistoty spojené s léčbou (např. „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r>
              <a:rPr lang="cs-CZ" dirty="0" smtClean="0"/>
              <a:t>“)</a:t>
            </a:r>
          </a:p>
          <a:p>
            <a:r>
              <a:rPr lang="cs-CZ" dirty="0"/>
              <a:t>s</a:t>
            </a:r>
            <a:r>
              <a:rPr lang="cs-CZ" dirty="0" smtClean="0"/>
              <a:t>mysl</a:t>
            </a:r>
          </a:p>
          <a:p>
            <a:r>
              <a:rPr lang="cs-CZ" dirty="0"/>
              <a:t>z</a:t>
            </a:r>
            <a:r>
              <a:rPr lang="cs-CZ" dirty="0" smtClean="0"/>
              <a:t>tráta a smrt</a:t>
            </a:r>
          </a:p>
          <a:p>
            <a:r>
              <a:rPr lang="cs-CZ" b="1" dirty="0" smtClean="0"/>
              <a:t>Podobně velký výzkum (USA, 2006, 1159 ředitelů nemocnic):</a:t>
            </a:r>
          </a:p>
          <a:p>
            <a:r>
              <a:rPr lang="cs-CZ" dirty="0"/>
              <a:t>z</a:t>
            </a:r>
            <a:r>
              <a:rPr lang="cs-CZ" dirty="0" smtClean="0"/>
              <a:t>ármutek a úmrtí</a:t>
            </a:r>
          </a:p>
          <a:p>
            <a:r>
              <a:rPr lang="cs-CZ" dirty="0"/>
              <a:t>e</a:t>
            </a:r>
            <a:r>
              <a:rPr lang="cs-CZ" dirty="0" smtClean="0"/>
              <a:t>mocionální podpora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3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Závěrem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Nedostatek „evidence – </a:t>
            </a:r>
            <a:r>
              <a:rPr lang="cs-CZ" dirty="0" err="1" smtClean="0"/>
              <a:t>based</a:t>
            </a:r>
            <a:r>
              <a:rPr lang="cs-CZ" dirty="0" smtClean="0"/>
              <a:t>“ dat ohledně povahy a efektivity spirituální péče</a:t>
            </a:r>
          </a:p>
          <a:p>
            <a:r>
              <a:rPr lang="cs-CZ" dirty="0" smtClean="0"/>
              <a:t>Orientace v případech morálního </a:t>
            </a:r>
            <a:r>
              <a:rPr lang="cs-CZ" dirty="0" err="1" smtClean="0"/>
              <a:t>distresu</a:t>
            </a:r>
            <a:r>
              <a:rPr lang="cs-CZ" dirty="0" smtClean="0"/>
              <a:t> (nejčastěji zdravotnický personál) – spirituální perspektiva vyhledávána jako orientující rámec</a:t>
            </a:r>
          </a:p>
          <a:p>
            <a:r>
              <a:rPr lang="cs-CZ" dirty="0" smtClean="0"/>
              <a:t>Překryvy mezi </a:t>
            </a:r>
            <a:r>
              <a:rPr lang="cs-CZ" b="1" dirty="0" smtClean="0"/>
              <a:t>podpůrnou a doprovázející péčí psychologa a kaplana</a:t>
            </a:r>
            <a:r>
              <a:rPr lang="cs-CZ" dirty="0" smtClean="0"/>
              <a:t> jsou </a:t>
            </a:r>
            <a:r>
              <a:rPr lang="cs-CZ" b="1" dirty="0" smtClean="0"/>
              <a:t>velmi významné</a:t>
            </a:r>
          </a:p>
          <a:p>
            <a:r>
              <a:rPr lang="cs-CZ" dirty="0" smtClean="0"/>
              <a:t>Otázka „nabízení“ rolí ve screeningovém rozhovoru – pojmy „psycholog“ a „kaplan“ diferencují dané role jinak než jak to ve skutečnosti pak děláme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7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Závěrem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Klíčová kvalita spirituality je důvěra</a:t>
            </a:r>
            <a:r>
              <a:rPr lang="cs-CZ" dirty="0" smtClean="0"/>
              <a:t> jako těžko definovatelné tajemství – v jejím poli se děje ta skutečná spirituální péče  (ze strany kohokoliv).</a:t>
            </a:r>
          </a:p>
          <a:p>
            <a:r>
              <a:rPr lang="cs-CZ" dirty="0" smtClean="0"/>
              <a:t>Zásadní je, zda je život a svět v pořádku, anebo nikoliv </a:t>
            </a:r>
            <a:r>
              <a:rPr lang="cs-CZ" b="1" dirty="0" smtClean="0"/>
              <a:t>(„</a:t>
            </a:r>
            <a:r>
              <a:rPr lang="cs-CZ" b="1" dirty="0" err="1" smtClean="0"/>
              <a:t>pradůvěra</a:t>
            </a:r>
            <a:r>
              <a:rPr lang="cs-CZ" b="1" dirty="0" smtClean="0"/>
              <a:t>“)</a:t>
            </a:r>
          </a:p>
          <a:p>
            <a:r>
              <a:rPr lang="cs-CZ" dirty="0" smtClean="0"/>
              <a:t>Kaplanka / kaplan jako </a:t>
            </a:r>
            <a:r>
              <a:rPr lang="cs-CZ" b="1" dirty="0" smtClean="0"/>
              <a:t>svědek</a:t>
            </a:r>
            <a:r>
              <a:rPr lang="cs-CZ" dirty="0" smtClean="0"/>
              <a:t> ducha, ne jako vůdce, udíleč, zvěstovatel, poskytovatel</a:t>
            </a:r>
          </a:p>
          <a:p>
            <a:r>
              <a:rPr lang="cs-CZ" dirty="0" smtClean="0"/>
              <a:t>Spiritualita se děje mezi </a:t>
            </a:r>
            <a:r>
              <a:rPr lang="cs-CZ" b="1" dirty="0" smtClean="0"/>
              <a:t>Já a Ty</a:t>
            </a:r>
            <a:r>
              <a:rPr lang="cs-CZ" dirty="0" smtClean="0"/>
              <a:t>, v otevřeném setkání; ne já tobě, ale stejně tak ty mně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1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Závěrem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„…kdo hovoří o Bohu tak, jako by byl jeho </a:t>
            </a:r>
            <a:r>
              <a:rPr lang="cs-CZ" i="1" dirty="0" err="1"/>
              <a:t>bratránek</a:t>
            </a:r>
            <a:r>
              <a:rPr lang="cs-CZ" i="1" dirty="0"/>
              <a:t>, o němž  přirozeně ví vše, ten neví o Bohu vůbec nic. Zjevuje-li se Bůh, to  se děje vždy tak, že lidé nyní ještě lépe vědí, jak je pro jejich myšlení nedosažitelný. Vše co můžeme obsáhnout vědomostmi, je svět. Bůh není svět. Je tajemstvím. Ne hádankou.“</a:t>
            </a:r>
          </a:p>
          <a:p>
            <a:pPr marL="0" indent="0" algn="r">
              <a:buNone/>
            </a:pPr>
            <a:r>
              <a:rPr lang="cs-CZ" b="1" dirty="0"/>
              <a:t>(E. </a:t>
            </a:r>
            <a:r>
              <a:rPr lang="cs-CZ" b="1" dirty="0" err="1"/>
              <a:t>Bruner</a:t>
            </a:r>
            <a:r>
              <a:rPr lang="cs-CZ" b="1" dirty="0"/>
              <a:t>, Věřím)</a:t>
            </a:r>
          </a:p>
          <a:p>
            <a:pPr marL="0" indent="0">
              <a:buNone/>
            </a:pPr>
            <a:r>
              <a:rPr lang="cs-CZ" i="1" dirty="0"/>
              <a:t>„Je dostatek světla pro ty, kdo si z celé duše přejí Boha spatřit, a dostatečná tma pro ty, kdo mají přání opačné.“                                                                                                                    </a:t>
            </a:r>
            <a:r>
              <a:rPr lang="cs-CZ" dirty="0"/>
              <a:t> </a:t>
            </a: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                                           (</a:t>
            </a:r>
            <a:r>
              <a:rPr lang="cs-CZ" b="1" dirty="0"/>
              <a:t>B. Pascal, Myšlenky)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2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Zdroje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 smtClean="0"/>
              <a:t>Teologie / filozofie:</a:t>
            </a:r>
          </a:p>
          <a:p>
            <a:r>
              <a:rPr lang="cs-CZ" dirty="0" smtClean="0"/>
              <a:t>Nový biblický slovník, </a:t>
            </a:r>
            <a:r>
              <a:rPr lang="cs-CZ" dirty="0" err="1" smtClean="0"/>
              <a:t>ed</a:t>
            </a:r>
            <a:r>
              <a:rPr lang="cs-CZ" dirty="0" smtClean="0"/>
              <a:t>. DOUGLAS, J. D., a kol., 1996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Doctrine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Spirit, BERKHOF, 1965</a:t>
            </a:r>
          </a:p>
          <a:p>
            <a:r>
              <a:rPr lang="cs-CZ" dirty="0"/>
              <a:t>Bůh ve </a:t>
            </a:r>
            <a:r>
              <a:rPr lang="cs-CZ" dirty="0" smtClean="0"/>
              <a:t>stvoření: </a:t>
            </a:r>
            <a:r>
              <a:rPr lang="cs-CZ" dirty="0"/>
              <a:t>Ekologická nauka o </a:t>
            </a:r>
            <a:r>
              <a:rPr lang="cs-CZ" dirty="0" smtClean="0"/>
              <a:t>stvoření, MOLTMANN, </a:t>
            </a:r>
            <a:r>
              <a:rPr lang="cs-CZ" dirty="0"/>
              <a:t>J</a:t>
            </a:r>
            <a:r>
              <a:rPr lang="cs-CZ" dirty="0" smtClean="0"/>
              <a:t>., 1999</a:t>
            </a:r>
          </a:p>
          <a:p>
            <a:r>
              <a:rPr lang="cs-CZ" dirty="0" smtClean="0"/>
              <a:t>Myšlenky, PASCAL, B., 1909 (</a:t>
            </a:r>
            <a:r>
              <a:rPr lang="cs-CZ" dirty="0" err="1" smtClean="0"/>
              <a:t>orig</a:t>
            </a:r>
            <a:r>
              <a:rPr lang="cs-CZ" dirty="0" smtClean="0"/>
              <a:t>. 1670)</a:t>
            </a:r>
          </a:p>
          <a:p>
            <a:r>
              <a:rPr lang="cs-CZ" dirty="0" smtClean="0"/>
              <a:t>Zázraky, LEWIS, C.S., 2014 (</a:t>
            </a:r>
            <a:r>
              <a:rPr lang="cs-CZ" dirty="0" err="1" smtClean="0"/>
              <a:t>orig</a:t>
            </a:r>
            <a:r>
              <a:rPr lang="cs-CZ" dirty="0" smtClean="0"/>
              <a:t>. 1947)</a:t>
            </a:r>
          </a:p>
          <a:p>
            <a:endParaRPr lang="cs-CZ" dirty="0" smtClean="0"/>
          </a:p>
          <a:p>
            <a:r>
              <a:rPr lang="cs-CZ" b="1" dirty="0" smtClean="0"/>
              <a:t>Spirituální péče, Paliativní péče:</a:t>
            </a:r>
          </a:p>
          <a:p>
            <a:r>
              <a:rPr lang="cs-CZ" dirty="0" err="1" smtClean="0"/>
              <a:t>Interprofessional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Care </a:t>
            </a:r>
            <a:r>
              <a:rPr lang="cs-CZ" dirty="0" err="1" smtClean="0"/>
              <a:t>Chaplain</a:t>
            </a:r>
            <a:r>
              <a:rPr lang="cs-CZ" dirty="0" smtClean="0"/>
              <a:t>, WIRPSA, M.J., JOHNSON, R., et al., 2019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: a </a:t>
            </a:r>
            <a:r>
              <a:rPr lang="cs-CZ" dirty="0" err="1" smtClean="0"/>
              <a:t>Chaplain</a:t>
            </a:r>
            <a:r>
              <a:rPr lang="cs-CZ" dirty="0" smtClean="0"/>
              <a:t> Case study on </a:t>
            </a:r>
            <a:r>
              <a:rPr lang="cs-CZ" dirty="0" err="1" smtClean="0"/>
              <a:t>existential</a:t>
            </a:r>
            <a:r>
              <a:rPr lang="cs-CZ" dirty="0" smtClean="0"/>
              <a:t> </a:t>
            </a:r>
            <a:r>
              <a:rPr lang="cs-CZ" dirty="0" err="1" smtClean="0"/>
              <a:t>distress</a:t>
            </a:r>
            <a:r>
              <a:rPr lang="cs-CZ" dirty="0" smtClean="0"/>
              <a:t> and </a:t>
            </a:r>
            <a:r>
              <a:rPr lang="cs-CZ" dirty="0" err="1" smtClean="0"/>
              <a:t>transdisciplinary</a:t>
            </a:r>
            <a:r>
              <a:rPr lang="cs-CZ" dirty="0" smtClean="0"/>
              <a:t> support, HEIKKINEN, P.J., ROBERTS, B., 2023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Chaplain</a:t>
            </a:r>
            <a:r>
              <a:rPr lang="cs-CZ" dirty="0" smtClean="0"/>
              <a:t>: A </a:t>
            </a:r>
            <a:r>
              <a:rPr lang="cs-CZ" dirty="0" err="1" smtClean="0"/>
              <a:t>Literature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 smtClean="0"/>
              <a:t>, TIMMINS, F., CALDEIRA, S., et al.,2018</a:t>
            </a:r>
          </a:p>
          <a:p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Chaplaincy</a:t>
            </a:r>
            <a:r>
              <a:rPr lang="cs-CZ" dirty="0" smtClean="0"/>
              <a:t> as a </a:t>
            </a:r>
            <a:r>
              <a:rPr lang="cs-CZ" dirty="0" err="1" smtClean="0"/>
              <a:t>Companion</a:t>
            </a:r>
            <a:r>
              <a:rPr lang="cs-CZ" dirty="0" smtClean="0"/>
              <a:t> </a:t>
            </a:r>
            <a:r>
              <a:rPr lang="cs-CZ" dirty="0" err="1" smtClean="0"/>
              <a:t>Profession</a:t>
            </a:r>
            <a:r>
              <a:rPr lang="cs-CZ" dirty="0" smtClean="0"/>
              <a:t>: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Developments</a:t>
            </a:r>
            <a:r>
              <a:rPr lang="cs-CZ" dirty="0" smtClean="0"/>
              <a:t>, CADGE, W., 2019</a:t>
            </a:r>
          </a:p>
          <a:p>
            <a:r>
              <a:rPr lang="cs-CZ" dirty="0" smtClean="0"/>
              <a:t> </a:t>
            </a:r>
            <a:r>
              <a:rPr lang="en-US" dirty="0"/>
              <a:t>The interface between psychology and spirituality in palliative </a:t>
            </a:r>
            <a:r>
              <a:rPr lang="en-US" dirty="0" smtClean="0"/>
              <a:t>care</a:t>
            </a:r>
            <a:r>
              <a:rPr lang="cs-CZ" dirty="0" smtClean="0"/>
              <a:t>, REGO, F., NUNES, R., 2016</a:t>
            </a:r>
          </a:p>
          <a:p>
            <a:r>
              <a:rPr lang="cs-CZ" dirty="0" smtClean="0"/>
              <a:t>Exploring </a:t>
            </a:r>
            <a:r>
              <a:rPr lang="cs-CZ" dirty="0" err="1" smtClean="0"/>
              <a:t>Inclusive</a:t>
            </a:r>
            <a:r>
              <a:rPr lang="cs-CZ" dirty="0" smtClean="0"/>
              <a:t> </a:t>
            </a:r>
            <a:r>
              <a:rPr lang="cs-CZ" dirty="0" err="1" smtClean="0"/>
              <a:t>Chaplaincy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U.K.: </a:t>
            </a:r>
            <a:r>
              <a:rPr lang="cs-CZ" dirty="0" err="1" smtClean="0"/>
              <a:t>Bridging</a:t>
            </a:r>
            <a:r>
              <a:rPr lang="cs-CZ" dirty="0" smtClean="0"/>
              <a:t> </a:t>
            </a:r>
            <a:r>
              <a:rPr lang="cs-CZ" dirty="0" err="1" smtClean="0"/>
              <a:t>Faith-based</a:t>
            </a:r>
            <a:r>
              <a:rPr lang="cs-CZ" dirty="0" smtClean="0"/>
              <a:t> and Non-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 in </a:t>
            </a:r>
            <a:r>
              <a:rPr lang="cs-CZ" dirty="0" err="1" smtClean="0"/>
              <a:t>Healthcare</a:t>
            </a:r>
            <a:r>
              <a:rPr lang="cs-CZ" dirty="0" smtClean="0"/>
              <a:t>, DE WALL, L., 2024 (dosud nepublikováno)</a:t>
            </a:r>
          </a:p>
          <a:p>
            <a:r>
              <a:rPr lang="cs-CZ" dirty="0" err="1"/>
              <a:t>Optimal</a:t>
            </a:r>
            <a:r>
              <a:rPr lang="cs-CZ" dirty="0"/>
              <a:t> </a:t>
            </a:r>
            <a:r>
              <a:rPr lang="cs-CZ" dirty="0" err="1"/>
              <a:t>Healing</a:t>
            </a:r>
            <a:r>
              <a:rPr lang="cs-CZ" dirty="0"/>
              <a:t> </a:t>
            </a:r>
            <a:r>
              <a:rPr lang="cs-CZ" dirty="0" err="1" smtClean="0"/>
              <a:t>Environments</a:t>
            </a:r>
            <a:r>
              <a:rPr lang="cs-CZ" dirty="0" smtClean="0"/>
              <a:t>, </a:t>
            </a:r>
            <a:r>
              <a:rPr lang="cs-CZ" dirty="0" err="1" smtClean="0"/>
              <a:t>Sakkalaris</a:t>
            </a:r>
            <a:r>
              <a:rPr lang="cs-CZ" dirty="0" smtClean="0"/>
              <a:t>, B.L., </a:t>
            </a:r>
            <a:r>
              <a:rPr lang="cs-CZ" dirty="0" err="1" smtClean="0"/>
              <a:t>McAllister</a:t>
            </a:r>
            <a:r>
              <a:rPr lang="cs-CZ" dirty="0" smtClean="0"/>
              <a:t>, L., et al., 2015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9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A6D5D20-6969-233A-EFCB-C4F78996A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964" y="609600"/>
            <a:ext cx="9684071" cy="54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00BA5-847D-CA3C-91F6-8EAA18ED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>
                <a:solidFill>
                  <a:srgbClr val="FF0000"/>
                </a:solidFill>
              </a:rPr>
              <a:t/>
            </a:r>
            <a:br>
              <a:rPr lang="cs-CZ" b="1">
                <a:solidFill>
                  <a:srgbClr val="FF0000"/>
                </a:solidFill>
              </a:rPr>
            </a:br>
            <a:r>
              <a:rPr lang="cs-CZ" b="1">
                <a:solidFill>
                  <a:srgbClr val="FF0000"/>
                </a:solidFill>
              </a:rPr>
              <a:t/>
            </a:r>
            <a:br>
              <a:rPr lang="cs-CZ" b="1">
                <a:solidFill>
                  <a:srgbClr val="FF0000"/>
                </a:solidFill>
              </a:rPr>
            </a:br>
            <a:r>
              <a:rPr lang="cs-CZ" b="1">
                <a:solidFill>
                  <a:srgbClr val="FF0000"/>
                </a:solidFill>
              </a:rPr>
              <a:t/>
            </a:r>
            <a:br>
              <a:rPr lang="cs-CZ" b="1">
                <a:solidFill>
                  <a:srgbClr val="FF0000"/>
                </a:solidFill>
              </a:rPr>
            </a:br>
            <a:r>
              <a:rPr lang="cs-CZ" b="1">
                <a:solidFill>
                  <a:srgbClr val="FF0000"/>
                </a:solidFill>
              </a:rPr>
              <a:t/>
            </a:r>
            <a:br>
              <a:rPr lang="cs-CZ" b="1">
                <a:solidFill>
                  <a:srgbClr val="FF0000"/>
                </a:solidFill>
              </a:rPr>
            </a:br>
            <a:r>
              <a:rPr lang="cs-CZ" b="1">
                <a:solidFill>
                  <a:srgbClr val="FF0000"/>
                </a:solidFill>
              </a:rPr>
              <a:t/>
            </a:r>
            <a:br>
              <a:rPr lang="cs-CZ" b="1">
                <a:solidFill>
                  <a:srgbClr val="FF0000"/>
                </a:solidFill>
              </a:rPr>
            </a:br>
            <a:r>
              <a:rPr lang="cs-CZ" b="1">
                <a:solidFill>
                  <a:srgbClr val="FF0000"/>
                </a:solidFill>
              </a:rPr>
              <a:t/>
            </a:r>
            <a:br>
              <a:rPr lang="cs-CZ" b="1">
                <a:solidFill>
                  <a:srgbClr val="FF0000"/>
                </a:solidFill>
              </a:rPr>
            </a:br>
            <a:r>
              <a:rPr lang="cs-CZ" sz="6000" b="1">
                <a:solidFill>
                  <a:srgbClr val="FF0000"/>
                </a:solidFill>
              </a:rPr>
              <a:t>Díky za pozornost!</a:t>
            </a:r>
            <a:endParaRPr lang="cs-CZ" sz="6000" b="1" dirty="0">
              <a:solidFill>
                <a:srgbClr val="FF0000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31DF612-DF5B-05C5-7CAD-7A1B2D949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95" y="0"/>
            <a:ext cx="9811010" cy="56456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60E1DF6-924C-30D9-0434-BD86E4115495}"/>
              </a:ext>
            </a:extLst>
          </p:cNvPr>
          <p:cNvSpPr txBox="1"/>
          <p:nvPr/>
        </p:nvSpPr>
        <p:spPr>
          <a:xfrm>
            <a:off x="3629892" y="5938982"/>
            <a:ext cx="527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rgbClr val="C00000"/>
                </a:solidFill>
              </a:rPr>
              <a:t>      </a:t>
            </a:r>
            <a:r>
              <a:rPr lang="cs-CZ" sz="3200" b="1" i="1" dirty="0">
                <a:solidFill>
                  <a:srgbClr val="C00000"/>
                </a:solidFill>
              </a:rPr>
              <a:t>Díky za pozornost!!!</a:t>
            </a:r>
          </a:p>
        </p:txBody>
      </p:sp>
    </p:spTree>
    <p:extLst>
      <p:ext uri="{BB962C8B-B14F-4D97-AF65-F5344CB8AC3E}">
        <p14:creationId xmlns:p14="http://schemas.microsoft.com/office/powerpoint/2010/main" val="29927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Duše a Duch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Původní termíny pro koncept duše a ducha:</a:t>
            </a:r>
          </a:p>
          <a:p>
            <a:r>
              <a:rPr lang="cs-CZ" b="1" dirty="0" smtClean="0"/>
              <a:t>Hebrejština: </a:t>
            </a:r>
          </a:p>
          <a:p>
            <a:r>
              <a:rPr lang="cs-CZ" b="1" dirty="0" smtClean="0"/>
              <a:t>„</a:t>
            </a:r>
            <a:r>
              <a:rPr lang="cs-CZ" b="1" dirty="0" err="1"/>
              <a:t>n</a:t>
            </a:r>
            <a:r>
              <a:rPr lang="cs-CZ" b="1" dirty="0" err="1" smtClean="0"/>
              <a:t>efeš</a:t>
            </a:r>
            <a:r>
              <a:rPr lang="cs-CZ" b="1" dirty="0" smtClean="0"/>
              <a:t>“ </a:t>
            </a:r>
            <a:r>
              <a:rPr lang="cs-CZ" dirty="0" smtClean="0"/>
              <a:t>– mající život, „to oživené“; spojeno s krví jakožto životní nutností; tedy základní životní princip</a:t>
            </a:r>
          </a:p>
          <a:p>
            <a:r>
              <a:rPr lang="cs-CZ" dirty="0"/>
              <a:t>z</a:t>
            </a:r>
            <a:r>
              <a:rPr lang="cs-CZ" dirty="0" smtClean="0"/>
              <a:t>droj emocí</a:t>
            </a:r>
          </a:p>
          <a:p>
            <a:r>
              <a:rPr lang="cs-CZ" dirty="0"/>
              <a:t>s</a:t>
            </a:r>
            <a:r>
              <a:rPr lang="cs-CZ" dirty="0" smtClean="0"/>
              <a:t>ídlo vůle</a:t>
            </a:r>
          </a:p>
          <a:p>
            <a:r>
              <a:rPr lang="cs-CZ" b="1" dirty="0" smtClean="0"/>
              <a:t>„</a:t>
            </a:r>
            <a:r>
              <a:rPr lang="cs-CZ" b="1" dirty="0" err="1"/>
              <a:t>l</a:t>
            </a:r>
            <a:r>
              <a:rPr lang="cs-CZ" b="1" dirty="0" err="1" smtClean="0"/>
              <a:t>éb</a:t>
            </a:r>
            <a:r>
              <a:rPr lang="cs-CZ" b="1" dirty="0" smtClean="0"/>
              <a:t>“ </a:t>
            </a:r>
            <a:r>
              <a:rPr lang="cs-CZ" dirty="0" smtClean="0"/>
              <a:t>– srdce, nitro</a:t>
            </a:r>
          </a:p>
          <a:p>
            <a:r>
              <a:rPr lang="cs-CZ" b="1" dirty="0" smtClean="0"/>
              <a:t>„</a:t>
            </a:r>
            <a:r>
              <a:rPr lang="cs-CZ" b="1" dirty="0" err="1"/>
              <a:t>r</a:t>
            </a:r>
            <a:r>
              <a:rPr lang="cs-CZ" b="1" dirty="0" err="1" smtClean="0"/>
              <a:t>úach</a:t>
            </a:r>
            <a:r>
              <a:rPr lang="cs-CZ" b="1" dirty="0" smtClean="0"/>
              <a:t>“ </a:t>
            </a:r>
            <a:r>
              <a:rPr lang="cs-CZ" dirty="0" smtClean="0"/>
              <a:t>– duch, dech, vítr, </a:t>
            </a:r>
            <a:r>
              <a:rPr lang="cs-CZ" dirty="0" err="1" smtClean="0"/>
              <a:t>oživujíci</a:t>
            </a:r>
            <a:r>
              <a:rPr lang="cs-CZ" dirty="0" smtClean="0"/>
              <a:t> princip, přesahující a tajemná síla, tvořící síla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8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Duše a </a:t>
            </a:r>
            <a:r>
              <a:rPr lang="cs-CZ" b="1" dirty="0" smtClean="0">
                <a:solidFill>
                  <a:srgbClr val="C00000"/>
                </a:solidFill>
              </a:rPr>
              <a:t>Duch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Antika:</a:t>
            </a:r>
          </a:p>
          <a:p>
            <a:r>
              <a:rPr lang="cs-CZ" b="1" dirty="0" smtClean="0"/>
              <a:t>„psyché“ </a:t>
            </a:r>
            <a:r>
              <a:rPr lang="cs-CZ" dirty="0" smtClean="0"/>
              <a:t>– duše, život, tělesný život</a:t>
            </a:r>
          </a:p>
          <a:p>
            <a:r>
              <a:rPr lang="cs-CZ" b="1" dirty="0" smtClean="0"/>
              <a:t>„</a:t>
            </a:r>
            <a:r>
              <a:rPr lang="cs-CZ" b="1" dirty="0" err="1" smtClean="0"/>
              <a:t>pneuma</a:t>
            </a:r>
            <a:r>
              <a:rPr lang="cs-CZ" b="1" dirty="0" smtClean="0"/>
              <a:t>“ </a:t>
            </a:r>
            <a:r>
              <a:rPr lang="cs-CZ" dirty="0" smtClean="0"/>
              <a:t>– duch, dech, vítr, životné princip, vyšší forma života nehmotného živo</a:t>
            </a:r>
          </a:p>
          <a:p>
            <a:r>
              <a:rPr lang="cs-CZ" dirty="0" smtClean="0"/>
              <a:t>Vstupuje sem dualismus: rozkol mezi hodnotou těla a duše, který jsme zdědili a máme ho pod kůží; „sóma séma“ – „tělo je hrob“ </a:t>
            </a:r>
          </a:p>
          <a:p>
            <a:endParaRPr lang="cs-CZ" dirty="0" smtClean="0"/>
          </a:p>
          <a:p>
            <a:r>
              <a:rPr lang="cs-CZ" b="1" dirty="0" smtClean="0"/>
              <a:t>Latina: </a:t>
            </a:r>
          </a:p>
          <a:p>
            <a:r>
              <a:rPr lang="cs-CZ" b="1" dirty="0" smtClean="0"/>
              <a:t>„anima“ </a:t>
            </a:r>
            <a:r>
              <a:rPr lang="cs-CZ" dirty="0" smtClean="0"/>
              <a:t>– oživující princip, dech</a:t>
            </a:r>
          </a:p>
          <a:p>
            <a:r>
              <a:rPr lang="cs-CZ" b="1" dirty="0" smtClean="0"/>
              <a:t>„spiritus“ </a:t>
            </a:r>
            <a:r>
              <a:rPr lang="cs-CZ" dirty="0" smtClean="0"/>
              <a:t>– oživující princip, dech, vítr</a:t>
            </a:r>
          </a:p>
          <a:p>
            <a:endParaRPr lang="cs-CZ" dirty="0"/>
          </a:p>
          <a:p>
            <a:r>
              <a:rPr lang="cs-CZ" dirty="0" smtClean="0"/>
              <a:t>Obě varianty mohou být dobré i zlé / Boží i ďábelské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8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Dvě pojetí procesu uzdravení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„</a:t>
            </a:r>
            <a:r>
              <a:rPr lang="cs-CZ" b="1" dirty="0" err="1" smtClean="0"/>
              <a:t>Cure</a:t>
            </a:r>
            <a:r>
              <a:rPr lang="cs-CZ" b="1" dirty="0" smtClean="0"/>
              <a:t>“</a:t>
            </a:r>
            <a:r>
              <a:rPr lang="cs-CZ" dirty="0" smtClean="0"/>
              <a:t> </a:t>
            </a:r>
            <a:r>
              <a:rPr lang="cs-CZ" dirty="0"/>
              <a:t>– léčit – zaměřeno na opravu porouchaného zařízení; mechanistický (a velmi účinný) přístup</a:t>
            </a:r>
          </a:p>
          <a:p>
            <a:pPr>
              <a:buFontTx/>
              <a:buChar char="-"/>
            </a:pPr>
            <a:r>
              <a:rPr lang="cs-CZ" dirty="0"/>
              <a:t>Odstranění závady</a:t>
            </a:r>
          </a:p>
          <a:p>
            <a:pPr>
              <a:buFontTx/>
              <a:buChar char="-"/>
            </a:pPr>
            <a:r>
              <a:rPr lang="cs-CZ" dirty="0"/>
              <a:t>Zaměření na problém a jeho vyřešení, tedy na výsledek</a:t>
            </a:r>
          </a:p>
          <a:p>
            <a:r>
              <a:rPr lang="cs-CZ" b="1" dirty="0" smtClean="0"/>
              <a:t>„</a:t>
            </a:r>
            <a:r>
              <a:rPr lang="cs-CZ" b="1" dirty="0" err="1" smtClean="0"/>
              <a:t>Heal</a:t>
            </a:r>
            <a:r>
              <a:rPr lang="cs-CZ" b="1" dirty="0" smtClean="0"/>
              <a:t>“ </a:t>
            </a:r>
            <a:r>
              <a:rPr lang="cs-CZ" dirty="0"/>
              <a:t>– uzdravovat, hojit</a:t>
            </a:r>
          </a:p>
          <a:p>
            <a:pPr>
              <a:buFontTx/>
              <a:buChar char="-"/>
            </a:pPr>
            <a:r>
              <a:rPr lang="en-US" i="1" dirty="0"/>
              <a:t>“a holistic, transformative process of repair and recovery in mind, body, and spirit resulting in positive change, finding meaning, and movement towards self-realization of wholeness, regardless of the presence or absence of disease.”</a:t>
            </a:r>
            <a:r>
              <a:rPr lang="cs-CZ" i="1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Sakallaris</a:t>
            </a:r>
            <a:r>
              <a:rPr lang="cs-CZ" dirty="0" smtClean="0"/>
              <a:t>, et al., </a:t>
            </a:r>
            <a:r>
              <a:rPr lang="cs-CZ" dirty="0"/>
              <a:t>2015)</a:t>
            </a:r>
          </a:p>
          <a:p>
            <a:pPr>
              <a:buFontTx/>
              <a:buChar char="-"/>
            </a:pPr>
            <a:r>
              <a:rPr lang="cs-CZ" dirty="0"/>
              <a:t>klíčová je účast trpícího na daném procesu</a:t>
            </a:r>
          </a:p>
          <a:p>
            <a:pPr>
              <a:buFontTx/>
              <a:buChar char="-"/>
            </a:pPr>
            <a:r>
              <a:rPr lang="cs-CZ" dirty="0"/>
              <a:t>probouzení vnitřních zdrojů / sil k uzdravujícímu procesu</a:t>
            </a:r>
          </a:p>
          <a:p>
            <a:pPr>
              <a:buFontTx/>
              <a:buChar char="-"/>
            </a:pPr>
            <a:r>
              <a:rPr lang="cs-CZ" dirty="0"/>
              <a:t>Okolnosti se nemusí měnit, mění se bytost sama (vnitřní změna)</a:t>
            </a:r>
          </a:p>
          <a:p>
            <a:pPr>
              <a:buFontTx/>
              <a:buChar char="-"/>
            </a:pPr>
            <a:r>
              <a:rPr lang="cs-CZ" dirty="0"/>
              <a:t>Pozvednutí bytí k životu, který nese smysl: 1.  jeho nositeli, 2. sám v sobě</a:t>
            </a:r>
          </a:p>
        </p:txBody>
      </p:sp>
    </p:spTree>
    <p:extLst>
      <p:ext uri="{BB962C8B-B14F-4D97-AF65-F5344CB8AC3E}">
        <p14:creationId xmlns:p14="http://schemas.microsoft.com/office/powerpoint/2010/main" val="29390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8990" y="375743"/>
            <a:ext cx="9144000" cy="890995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C00000"/>
                </a:solidFill>
              </a:rPr>
              <a:t>Spiritualita jako nástroj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990" y="1434517"/>
            <a:ext cx="10799428" cy="4823670"/>
          </a:xfrm>
        </p:spPr>
        <p:txBody>
          <a:bodyPr>
            <a:noAutofit/>
          </a:bodyPr>
          <a:lstStyle/>
          <a:p>
            <a:pPr algn="l"/>
            <a:r>
              <a:rPr lang="cs-CZ" sz="2800" dirty="0"/>
              <a:t>- </a:t>
            </a:r>
            <a:r>
              <a:rPr lang="cs-CZ" sz="2800" b="1" dirty="0"/>
              <a:t>Z prezentace o humanistickém kaplanství: </a:t>
            </a:r>
            <a:r>
              <a:rPr lang="cs-CZ" sz="2800" dirty="0"/>
              <a:t> </a:t>
            </a:r>
          </a:p>
          <a:p>
            <a:pPr algn="l"/>
            <a:r>
              <a:rPr lang="cs-CZ" sz="2800" i="1" dirty="0"/>
              <a:t>„</a:t>
            </a:r>
            <a:r>
              <a:rPr lang="cs-CZ" sz="2800" i="1" dirty="0" err="1"/>
              <a:t>Formal</a:t>
            </a:r>
            <a:r>
              <a:rPr lang="cs-CZ" sz="2800" i="1" dirty="0"/>
              <a:t> </a:t>
            </a:r>
            <a:r>
              <a:rPr lang="cs-CZ" sz="2800" i="1" dirty="0" err="1"/>
              <a:t>religious</a:t>
            </a:r>
            <a:r>
              <a:rPr lang="cs-CZ" sz="2800" i="1" dirty="0"/>
              <a:t> </a:t>
            </a:r>
            <a:r>
              <a:rPr lang="cs-CZ" sz="2800" i="1" dirty="0" err="1"/>
              <a:t>belief</a:t>
            </a:r>
            <a:r>
              <a:rPr lang="cs-CZ" sz="2800" i="1" dirty="0"/>
              <a:t> </a:t>
            </a:r>
            <a:r>
              <a:rPr lang="cs-CZ" sz="2800" i="1" dirty="0" err="1"/>
              <a:t>may</a:t>
            </a:r>
            <a:r>
              <a:rPr lang="cs-CZ" sz="2800" i="1" dirty="0"/>
              <a:t> </a:t>
            </a:r>
            <a:r>
              <a:rPr lang="cs-CZ" sz="2800" i="1" dirty="0" err="1"/>
              <a:t>be</a:t>
            </a:r>
            <a:r>
              <a:rPr lang="cs-CZ" sz="2800" i="1" dirty="0"/>
              <a:t> </a:t>
            </a:r>
            <a:r>
              <a:rPr lang="cs-CZ" sz="2800" i="1" dirty="0" err="1"/>
              <a:t>falling</a:t>
            </a:r>
            <a:r>
              <a:rPr lang="cs-CZ" sz="2800" i="1" dirty="0"/>
              <a:t> </a:t>
            </a:r>
            <a:r>
              <a:rPr lang="cs-CZ" sz="2800" i="1" dirty="0" err="1"/>
              <a:t>off</a:t>
            </a:r>
            <a:r>
              <a:rPr lang="cs-CZ" sz="2800" i="1" dirty="0"/>
              <a:t>, but 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need</a:t>
            </a:r>
            <a:r>
              <a:rPr lang="cs-CZ" sz="2800" i="1" dirty="0"/>
              <a:t> </a:t>
            </a:r>
            <a:r>
              <a:rPr lang="cs-CZ" sz="2800" i="1" dirty="0" err="1"/>
              <a:t>for</a:t>
            </a:r>
            <a:r>
              <a:rPr lang="cs-CZ" sz="2800" i="1" dirty="0"/>
              <a:t> </a:t>
            </a:r>
            <a:r>
              <a:rPr lang="cs-CZ" sz="2800" i="1" dirty="0" err="1"/>
              <a:t>ritual</a:t>
            </a:r>
            <a:r>
              <a:rPr lang="cs-CZ" sz="2800" i="1" dirty="0"/>
              <a:t> to </a:t>
            </a:r>
            <a:r>
              <a:rPr lang="cs-CZ" sz="2800" i="1" dirty="0" err="1"/>
              <a:t>mark</a:t>
            </a:r>
            <a:r>
              <a:rPr lang="cs-CZ" sz="2800" i="1" dirty="0"/>
              <a:t> major </a:t>
            </a:r>
            <a:r>
              <a:rPr lang="cs-CZ" sz="2800" i="1" dirty="0" err="1"/>
              <a:t>life</a:t>
            </a:r>
            <a:r>
              <a:rPr lang="cs-CZ" sz="2800" i="1" dirty="0"/>
              <a:t> </a:t>
            </a:r>
            <a:r>
              <a:rPr lang="cs-CZ" sz="2800" i="1" dirty="0" err="1"/>
              <a:t>events</a:t>
            </a:r>
            <a:r>
              <a:rPr lang="cs-CZ" sz="2800" i="1" dirty="0"/>
              <a:t> </a:t>
            </a:r>
            <a:r>
              <a:rPr lang="cs-CZ" sz="2800" i="1" dirty="0" err="1"/>
              <a:t>is</a:t>
            </a:r>
            <a:r>
              <a:rPr lang="cs-CZ" sz="2800" i="1" dirty="0"/>
              <a:t> </a:t>
            </a:r>
            <a:r>
              <a:rPr lang="cs-CZ" sz="2800" i="1" dirty="0" err="1"/>
              <a:t>still</a:t>
            </a:r>
            <a:r>
              <a:rPr lang="cs-CZ" sz="2800" i="1" dirty="0"/>
              <a:t> </a:t>
            </a:r>
            <a:r>
              <a:rPr lang="cs-CZ" sz="2800" i="1" dirty="0" err="1"/>
              <a:t>strong</a:t>
            </a:r>
            <a:r>
              <a:rPr lang="cs-CZ" sz="2800" i="1" dirty="0"/>
              <a:t>.“</a:t>
            </a:r>
          </a:p>
          <a:p>
            <a:pPr algn="r"/>
            <a:r>
              <a:rPr lang="cs-CZ" sz="2800" i="1" dirty="0"/>
              <a:t> </a:t>
            </a:r>
            <a:r>
              <a:rPr lang="cs-CZ" sz="2800" dirty="0"/>
              <a:t>(L. De Wall, 2024)</a:t>
            </a:r>
          </a:p>
          <a:p>
            <a:pPr algn="just"/>
            <a:r>
              <a:rPr lang="cs-CZ" sz="2800" b="1" dirty="0"/>
              <a:t>- Odborný článek v </a:t>
            </a:r>
            <a:r>
              <a:rPr lang="cs-CZ" sz="2800" b="1" dirty="0" err="1"/>
              <a:t>PalMed</a:t>
            </a:r>
            <a:r>
              <a:rPr lang="cs-CZ" sz="2800" b="1" dirty="0"/>
              <a:t>:</a:t>
            </a:r>
            <a:r>
              <a:rPr lang="cs-CZ" sz="2800" b="1" i="1" dirty="0"/>
              <a:t> </a:t>
            </a:r>
          </a:p>
          <a:p>
            <a:pPr algn="just"/>
            <a:r>
              <a:rPr lang="cs-CZ" sz="2800" i="1" dirty="0"/>
              <a:t>„Spiritualita jako </a:t>
            </a:r>
            <a:r>
              <a:rPr lang="cs-CZ" sz="2800" i="1" dirty="0" err="1"/>
              <a:t>copingová</a:t>
            </a:r>
            <a:r>
              <a:rPr lang="cs-CZ" sz="2800" i="1" dirty="0"/>
              <a:t> strategie“ </a:t>
            </a:r>
            <a:r>
              <a:rPr lang="cs-CZ" sz="2800" dirty="0"/>
              <a:t>– odborný článek </a:t>
            </a:r>
          </a:p>
          <a:p>
            <a:pPr algn="r"/>
            <a:r>
              <a:rPr lang="cs-CZ" sz="2800" dirty="0"/>
              <a:t>(O. Macek, 2024)</a:t>
            </a:r>
          </a:p>
          <a:p>
            <a:pPr algn="just"/>
            <a:r>
              <a:rPr lang="cs-CZ" sz="2800" b="1" dirty="0"/>
              <a:t>- Magické pojetí spirituality </a:t>
            </a:r>
            <a:r>
              <a:rPr lang="cs-CZ" sz="2800" dirty="0"/>
              <a:t>– to, co funguje, co zabírá; např. modlitba uzdravení, svátostné pojetí „ex opere </a:t>
            </a:r>
            <a:r>
              <a:rPr lang="cs-CZ" sz="2800" dirty="0" err="1"/>
              <a:t>operato</a:t>
            </a:r>
            <a:r>
              <a:rPr lang="cs-CZ" sz="2800" dirty="0"/>
              <a:t>“</a:t>
            </a:r>
          </a:p>
          <a:p>
            <a:pPr algn="just"/>
            <a:r>
              <a:rPr lang="cs-CZ" sz="2800" dirty="0"/>
              <a:t>- To vše jako příklady funkčního rámce, do něhož je zahrnuta spiritualita</a:t>
            </a:r>
          </a:p>
        </p:txBody>
      </p:sp>
    </p:spTree>
    <p:extLst>
      <p:ext uri="{BB962C8B-B14F-4D97-AF65-F5344CB8AC3E}">
        <p14:creationId xmlns:p14="http://schemas.microsoft.com/office/powerpoint/2010/main" val="2474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Spiritualita jako hudba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Ten, kdo je u kormidla není subjekt (člověk sám)</a:t>
            </a:r>
          </a:p>
          <a:p>
            <a:r>
              <a:rPr lang="cs-CZ" dirty="0" smtClean="0"/>
              <a:t>Skutečnost / život / Duch sám </a:t>
            </a:r>
            <a:r>
              <a:rPr lang="cs-CZ" dirty="0"/>
              <a:t>se </a:t>
            </a:r>
            <a:r>
              <a:rPr lang="cs-CZ" i="1" dirty="0"/>
              <a:t>vyjevuje</a:t>
            </a:r>
          </a:p>
          <a:p>
            <a:r>
              <a:rPr lang="cs-CZ" dirty="0"/>
              <a:t>Individuální člověk je součástí živoucího celku (hrajeme part v symfonii bytí)</a:t>
            </a:r>
          </a:p>
          <a:p>
            <a:r>
              <a:rPr lang="cs-CZ" dirty="0"/>
              <a:t>Nehledám to, co funguje, ale to, co je (bytí)</a:t>
            </a:r>
          </a:p>
          <a:p>
            <a:pPr marL="0" indent="0" algn="r">
              <a:buNone/>
            </a:pPr>
            <a:r>
              <a:rPr lang="cs-CZ" i="1" dirty="0"/>
              <a:t>„Odmítám ty, kteří se rozhodli oslavovat člověka stejně jako ty, kteří se ho rozhodli ponižovat, i ty, kdo se rozhodli hledat rozptýlení. Mohu souhlasit jen s těmi, kteří </a:t>
            </a:r>
            <a:r>
              <a:rPr lang="cs-CZ" b="1" i="1" dirty="0"/>
              <a:t>v úzkostech hledají</a:t>
            </a:r>
            <a:r>
              <a:rPr lang="cs-CZ" i="1" dirty="0"/>
              <a:t>.“</a:t>
            </a:r>
            <a:r>
              <a:rPr lang="cs-CZ" dirty="0"/>
              <a:t>         (B. Pascal, Myšlenky)</a:t>
            </a:r>
          </a:p>
          <a:p>
            <a:pPr marL="0" indent="0">
              <a:buNone/>
            </a:pPr>
            <a:r>
              <a:rPr lang="cs-CZ" i="1" dirty="0"/>
              <a:t>„Člověk je jediné bytí, jemuž jde v jeho bytí o toto bytí samo.“</a:t>
            </a:r>
          </a:p>
          <a:p>
            <a:pPr marL="0" indent="0" algn="r">
              <a:buNone/>
            </a:pPr>
            <a:r>
              <a:rPr lang="cs-CZ" dirty="0"/>
              <a:t> (M. </a:t>
            </a:r>
            <a:r>
              <a:rPr lang="cs-CZ" dirty="0" err="1"/>
              <a:t>Heidegger</a:t>
            </a:r>
            <a:r>
              <a:rPr lang="cs-CZ" dirty="0"/>
              <a:t>, Bytí a čas)</a:t>
            </a:r>
          </a:p>
        </p:txBody>
      </p:sp>
    </p:spTree>
    <p:extLst>
      <p:ext uri="{BB962C8B-B14F-4D97-AF65-F5344CB8AC3E}">
        <p14:creationId xmlns:p14="http://schemas.microsoft.com/office/powerpoint/2010/main" val="40052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Co lidé vnímají jako specifikum spirituální péče?</a:t>
            </a:r>
            <a:br>
              <a:rPr lang="cs-CZ" b="1" dirty="0">
                <a:solidFill>
                  <a:srgbClr val="C00000"/>
                </a:solidFill>
              </a:rPr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„Kaplani jsou ti, kteří se v rámci zdravotnického zařízení věnují činnostem, které ostatní místní profesionálové nepovažují za práci.“ 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Cadge</a:t>
            </a:r>
            <a:r>
              <a:rPr lang="cs-CZ" dirty="0" smtClean="0"/>
              <a:t>, 2019)</a:t>
            </a:r>
            <a:endParaRPr lang="cs-CZ" dirty="0"/>
          </a:p>
          <a:p>
            <a:pPr marL="0" indent="0">
              <a:buNone/>
            </a:pPr>
            <a:endParaRPr lang="cs-CZ" b="1" i="1" dirty="0"/>
          </a:p>
          <a:p>
            <a:r>
              <a:rPr lang="cs-CZ" b="1" dirty="0"/>
              <a:t>Lidskost</a:t>
            </a:r>
            <a:r>
              <a:rPr lang="cs-CZ" dirty="0"/>
              <a:t> – laskavý přístup, empatie, aktivní naslouchání, všímavost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Bezpodmínečné přijetí </a:t>
            </a:r>
            <a:r>
              <a:rPr lang="cs-CZ" dirty="0"/>
              <a:t>– ne hodnocení, ale podpora</a:t>
            </a:r>
          </a:p>
          <a:p>
            <a:endParaRPr lang="cs-CZ" dirty="0"/>
          </a:p>
          <a:p>
            <a:r>
              <a:rPr lang="cs-CZ" b="1" dirty="0"/>
              <a:t>Prostor pro cokoliv </a:t>
            </a:r>
            <a:r>
              <a:rPr lang="cs-CZ" dirty="0"/>
              <a:t>– bezpečí, důvěra, normální, legitimní je právě to vaše, prostor pro otevřený konec, improvizace</a:t>
            </a:r>
          </a:p>
        </p:txBody>
      </p:sp>
    </p:spTree>
    <p:extLst>
      <p:ext uri="{BB962C8B-B14F-4D97-AF65-F5344CB8AC3E}">
        <p14:creationId xmlns:p14="http://schemas.microsoft.com/office/powerpoint/2010/main" val="30232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C852F-4D00-7E8A-F62C-AB9533AC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Co lidé vnímají jako specifikum spirituální péče?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687A1-E9FF-3284-896F-7E46D595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621"/>
            <a:ext cx="10515600" cy="49023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b="1" dirty="0"/>
              <a:t>Solidarita s druhým </a:t>
            </a:r>
            <a:r>
              <a:rPr lang="cs-CZ" dirty="0"/>
              <a:t>– hodnota soucitu, porozumění („</a:t>
            </a:r>
            <a:r>
              <a:rPr lang="cs-CZ" dirty="0" err="1"/>
              <a:t>compassion</a:t>
            </a:r>
            <a:r>
              <a:rPr lang="cs-CZ" dirty="0"/>
              <a:t>“ – „</a:t>
            </a:r>
            <a:r>
              <a:rPr lang="cs-CZ" dirty="0" err="1"/>
              <a:t>sou-trpění</a:t>
            </a:r>
            <a:r>
              <a:rPr lang="cs-CZ" dirty="0"/>
              <a:t>“), koncept </a:t>
            </a:r>
            <a:r>
              <a:rPr lang="cs-CZ" i="1" dirty="0"/>
              <a:t>solidarity otřesených </a:t>
            </a:r>
            <a:r>
              <a:rPr lang="cs-CZ" dirty="0"/>
              <a:t>(J. Patočka), koncept </a:t>
            </a:r>
            <a:r>
              <a:rPr lang="cs-CZ" i="1" dirty="0" err="1"/>
              <a:t>wounded</a:t>
            </a:r>
            <a:r>
              <a:rPr lang="cs-CZ" i="1" dirty="0"/>
              <a:t> </a:t>
            </a:r>
            <a:r>
              <a:rPr lang="cs-CZ" i="1" dirty="0" err="1"/>
              <a:t>healer</a:t>
            </a:r>
            <a:r>
              <a:rPr lang="cs-CZ" i="1" dirty="0"/>
              <a:t> </a:t>
            </a:r>
            <a:r>
              <a:rPr lang="cs-CZ" dirty="0"/>
              <a:t>(pojetí inkarnace Ježíše Krista, později C. Jung)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Prostor pro transcendenci </a:t>
            </a:r>
            <a:r>
              <a:rPr lang="cs-CZ" dirty="0"/>
              <a:t>- rituál, modlitba, symbol, „plaché“ sdílení „zvláštních“ zkušeností (NDE, znamení, „náhody“)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421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BCD72-3312-CF91-C345-A35D5070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Co lidé vnímají jako specifikum spirituální péče?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2104D6-02C3-3209-C2EF-5FB21D07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cs-CZ" dirty="0"/>
          </a:p>
          <a:p>
            <a:r>
              <a:rPr lang="cs-CZ" b="1" dirty="0"/>
              <a:t>Hledání smyslu v životě a v situaci </a:t>
            </a:r>
            <a:r>
              <a:rPr lang="cs-CZ" dirty="0"/>
              <a:t>– „</a:t>
            </a:r>
            <a:r>
              <a:rPr lang="cs-CZ" dirty="0" err="1"/>
              <a:t>bigger</a:t>
            </a:r>
            <a:r>
              <a:rPr lang="cs-CZ" dirty="0"/>
              <a:t> </a:t>
            </a:r>
            <a:r>
              <a:rPr lang="cs-CZ" dirty="0" err="1"/>
              <a:t>picture</a:t>
            </a:r>
            <a:r>
              <a:rPr lang="cs-CZ" dirty="0"/>
              <a:t>“, ptačí </a:t>
            </a:r>
            <a:r>
              <a:rPr lang="cs-CZ" dirty="0" smtClean="0"/>
              <a:t>perspektiva, od izolace já k sounáležitosti</a:t>
            </a:r>
            <a:endParaRPr lang="cs-CZ" dirty="0"/>
          </a:p>
          <a:p>
            <a:r>
              <a:rPr lang="cs-CZ" b="1" dirty="0"/>
              <a:t>Dialog „já a ty“ (opak paternalismu)  </a:t>
            </a:r>
            <a:r>
              <a:rPr lang="cs-CZ" dirty="0"/>
              <a:t>- vedeme spolu rozhovor jako rovný s rovným, kaplan </a:t>
            </a:r>
            <a:r>
              <a:rPr lang="cs-CZ" dirty="0" err="1"/>
              <a:t>NEposkytuje</a:t>
            </a:r>
            <a:r>
              <a:rPr lang="cs-CZ" dirty="0"/>
              <a:t> intervenci v klasickém slova smyslu</a:t>
            </a:r>
          </a:p>
          <a:p>
            <a:r>
              <a:rPr lang="cs-CZ" b="1" dirty="0"/>
              <a:t>Orientace v hodnotách </a:t>
            </a:r>
            <a:r>
              <a:rPr lang="cs-CZ" dirty="0"/>
              <a:t>– etické rozvažování (plán péče, screening potřeb, </a:t>
            </a:r>
            <a:r>
              <a:rPr lang="cs-CZ" dirty="0" smtClean="0"/>
              <a:t>priority, morální </a:t>
            </a:r>
            <a:r>
              <a:rPr lang="cs-CZ" dirty="0" err="1" smtClean="0"/>
              <a:t>distres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7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1332</Words>
  <Application>Microsoft Office PowerPoint</Application>
  <PresentationFormat>Širokoúhlá obrazovka</PresentationFormat>
  <Paragraphs>119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Mezi duší a duchem: hranice psychoterapie a spirituality</vt:lpstr>
      <vt:lpstr>Duše a Duch</vt:lpstr>
      <vt:lpstr>Duše a Duch</vt:lpstr>
      <vt:lpstr>Dvě pojetí procesu uzdravení</vt:lpstr>
      <vt:lpstr>Spiritualita jako nástroj</vt:lpstr>
      <vt:lpstr>Spiritualita jako hudba </vt:lpstr>
      <vt:lpstr> Co lidé vnímají jako specifikum spirituální péče? </vt:lpstr>
      <vt:lpstr>Co lidé vnímají jako specifikum spirituální péče?</vt:lpstr>
      <vt:lpstr>Co lidé vnímají jako specifikum spirituální péče?</vt:lpstr>
      <vt:lpstr>Proč lidé volají kaplana / spirituální péči?</vt:lpstr>
      <vt:lpstr>Závěrem</vt:lpstr>
      <vt:lpstr>Závěrem</vt:lpstr>
      <vt:lpstr>Závěrem</vt:lpstr>
      <vt:lpstr>Zdroje</vt:lpstr>
      <vt:lpstr>Prezentace aplikace PowerPoint</vt:lpstr>
      <vt:lpstr>      Díky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Spiritualita jako nástroj</dc:title>
  <dc:creator>----------------</dc:creator>
  <cp:lastModifiedBy>----------------</cp:lastModifiedBy>
  <cp:revision>41</cp:revision>
  <dcterms:created xsi:type="dcterms:W3CDTF">2024-10-04T02:52:21Z</dcterms:created>
  <dcterms:modified xsi:type="dcterms:W3CDTF">2025-02-18T05:34:10Z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2024-10-04T10:59:31Z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4359279d-4eaf-4d17-9eb0-585ab46b7f59</vt:lpwstr>
  </property>
  <property fmtid="{D5CDD505-2E9C-101B-9397-08002B2CF9AE}" pid="8" name="MSIP_Label_2063cd7f-2d21-486a-9f29-9c1683fdd175_ContentBits">
    <vt:lpwstr>0</vt:lpwstr>
  </property>
</Properties>
</file>