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81" r:id="rId2"/>
    <p:sldId id="282" r:id="rId3"/>
    <p:sldId id="283" r:id="rId4"/>
    <p:sldId id="284" r:id="rId5"/>
    <p:sldId id="265" r:id="rId6"/>
    <p:sldId id="285" r:id="rId7"/>
    <p:sldId id="258" r:id="rId8"/>
    <p:sldId id="263" r:id="rId9"/>
    <p:sldId id="270" r:id="rId10"/>
    <p:sldId id="267" r:id="rId11"/>
    <p:sldId id="266" r:id="rId12"/>
    <p:sldId id="271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FF9933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FF9933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FF9933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FF9933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FF9933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FF9933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FF9933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FF9933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FF9933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33"/>
    <a:srgbClr val="FF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BC0CF1-058B-4DC1-8469-C33B80295C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53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AB176-F0AA-4D16-BA15-D0BADA0104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606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0F3C-70C1-4551-B207-A506FCBD7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697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EF11A-9436-4FB0-9783-75FEEFFB05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1722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4B65-8C92-4575-AD3E-F425B3CBFD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7493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26E5C-17A9-4011-A33B-0B259BD7D7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63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8AC67-B062-4F42-8CF0-E74EC502A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72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4F90D-A3F6-433B-ABA5-355886E1C7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36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D04E4-0DDC-48F7-BD30-88810DB8CF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895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A56D3-DB96-4B6D-96C2-6A22863BE4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492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6DBEC-85D5-4D8C-A3A7-4FB2040A0D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558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6CFD0-62D5-42EE-A02E-76E39C8D7B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34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8A474-022B-4EE3-A746-2DF00EE30E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068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31AE1-5330-4418-AE54-2AC6CD6BB0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648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29E2EFB-80D5-46BA-80E2-E61FD2CC8D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 dirty="0">
                <a:solidFill>
                  <a:srgbClr val="0000FF"/>
                </a:solidFill>
                <a:latin typeface="Calibri" panose="020F0502020204030204" pitchFamily="34" charset="0"/>
              </a:rPr>
              <a:t>Pastorace – kvalita a systém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Kurz pro nemocniční kaplany</a:t>
            </a: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altLang="cs-CZ" sz="3600" b="1" dirty="0">
                <a:solidFill>
                  <a:srgbClr val="0000FF"/>
                </a:solidFill>
                <a:latin typeface="Calibri" panose="020F0502020204030204" pitchFamily="34" charset="0"/>
              </a:rPr>
              <a:t>K čemu pastorace přispívá? (cíle)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vnímá (akceptuje) člověka v situaci, v jaké se nachází; přispívá v systému nemocnice k respektu vůči důstojnosti každého života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doprovází v rozvoji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C00000"/>
                </a:solidFill>
              </a:rPr>
              <a:t>přispívá k (novému) utváření života s nemocí a/nebo s postižením</a:t>
            </a:r>
            <a:endParaRPr lang="cs-CZ" altLang="cs-CZ" sz="2400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posiluje zdroje (víru, naději,…)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k hledání eticky odpovědného jednání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Napomáhá zakusit odpuštění, vydržet zdrcenost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být partnerkou pro rozhovory o víře a smyslu</a:t>
            </a: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zásada: „jsi přijat a milován – jsme přijati a milováni“; dosvědčovat příklon Boží (solidaritu) vůči člověku</a:t>
            </a:r>
          </a:p>
          <a:p>
            <a:pPr marL="0" indent="0" eaLnBrk="1" hangingPunct="1">
              <a:buFontTx/>
              <a:buNone/>
              <a:defRPr/>
            </a:pPr>
            <a:endParaRPr lang="cs-CZ" altLang="cs-CZ" sz="2400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cs-CZ" alt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00FF"/>
                </a:solidFill>
                <a:latin typeface="Calibri" panose="020F0502020204030204" pitchFamily="34" charset="0"/>
              </a:rPr>
              <a:t>Standardy kvality (příklad)</a:t>
            </a:r>
          </a:p>
        </p:txBody>
      </p:sp>
      <p:graphicFrame>
        <p:nvGraphicFramePr>
          <p:cNvPr id="16446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682774"/>
              </p:ext>
            </p:extLst>
          </p:nvPr>
        </p:nvGraphicFramePr>
        <p:xfrm>
          <a:off x="250825" y="692150"/>
          <a:ext cx="8713788" cy="6005513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7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5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708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Koncept 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struktur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procesu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Výsledná kvalita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843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Je…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Vychází z …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(sebe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pocho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pení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„definice“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Pastorální vzdělání s „certifikátem“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schopnost k dalšímu sebevzdělávání a supervizi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organizace času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 vlastní spirituality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multiprofesní síť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pověření církve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respekt ke svobodě svědomí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prostor (klidné, chráněné) pro modlitby a vysluhování svátostí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Vlastní rozpočet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vnímat (akceptovat) člověka v situaci, v jaké se nachází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pozornost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důvěra v 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samouzdravující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síly toho druhého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důvěra v působnost pastoračního doprovázení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akceptovat konečnost a omezenost lidského života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schopnost reflektovat proces (transparentnost motivace vlastního jednání)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balance mezi blízkostí a distancí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osobní a strukturální autenticita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schopnost přiměřeného vystupování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nonverbální projevy spokojenosti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verbální projevy spokojenosti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pozorovatelné změny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„popularita“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reflexe pastoračních rozhovorů s ostatními kaplany / jinými odborníky (pravidelně)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07950" algn="l"/>
                        </a:tabLst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C00000"/>
                </a:solidFill>
              </a:rPr>
              <a:t>Evaluace / měřitelnost: Na výsledku pastorace</a:t>
            </a:r>
            <a:endParaRPr lang="cs-CZ" altLang="cs-CZ" sz="2400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oblast duchovní péče a její pojetí je známo pacientům, návštěvníkům a personálu, je zde </a:t>
            </a:r>
            <a:r>
              <a:rPr lang="cs-CZ" altLang="cs-CZ" sz="2000" dirty="0" err="1">
                <a:solidFill>
                  <a:srgbClr val="C00000"/>
                </a:solidFill>
              </a:rPr>
              <a:t>prezentní</a:t>
            </a:r>
            <a:r>
              <a:rPr lang="cs-CZ" altLang="cs-CZ" sz="2000" dirty="0">
                <a:solidFill>
                  <a:srgbClr val="C00000"/>
                </a:solidFill>
              </a:rPr>
              <a:t> a dosažitelná;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pastorační péče je integrována do informačně-propagačního systému daného zařízení a je součástí komunikace různých služeb a podob práce uvnitř nemocnice i na veřejnosti (mimo prostředí dané nemocnice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pacienti, návštěvníci, personál/</a:t>
            </a:r>
            <a:r>
              <a:rPr lang="cs-CZ" altLang="cs-CZ" sz="2000" dirty="0" err="1">
                <a:solidFill>
                  <a:srgbClr val="C00000"/>
                </a:solidFill>
              </a:rPr>
              <a:t>spoupracovníci</a:t>
            </a:r>
            <a:r>
              <a:rPr lang="cs-CZ" altLang="cs-CZ" sz="2000" dirty="0">
                <a:solidFill>
                  <a:srgbClr val="C00000"/>
                </a:solidFill>
              </a:rPr>
              <a:t> vnímají, že jsou respektováni pastorační péčí a jsou jí oceňováni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služby, které pastorace nabízí, jsou také přijímány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lidé se cítí být ve víře posíleni, povzbuzeni,…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v době krize, nemoci a úmrtí zakusí ti, kterých se to týká, nemocniční pastoraci jako pomoc a podporu, která dodá odvahu k zápasu, ale i sílu k akceptaci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C00000"/>
                </a:solidFill>
              </a:rPr>
              <a:t>Výrazným znakem měřitelnosti kvality jsou oborové konference, rozhovor kaplanů nad jednotlivými „případy“ s kolegy, s odborníky, s odborníky z jiných oborů, případně dalšími zúčastněnými (reflexe vlastní práce, vzdělávání).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  <a:noFill/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FF"/>
                </a:solidFill>
                <a:latin typeface="Calibri" panose="020F0502020204030204" pitchFamily="34" charset="0"/>
              </a:rPr>
              <a:t>Standardy kvality (příklad)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341438"/>
            <a:ext cx="6400800" cy="42973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4000" b="1" dirty="0">
                <a:solidFill>
                  <a:srgbClr val="FF9933"/>
                </a:solidFill>
                <a:latin typeface="Calibri" panose="020F0502020204030204" pitchFamily="34" charset="0"/>
              </a:rPr>
              <a:t>Děkuji Vám za pozornost.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4000" b="1" dirty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4000" b="1" dirty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4000" b="1" dirty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4000" b="1" dirty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800" b="1" dirty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800" b="1" dirty="0">
              <a:solidFill>
                <a:srgbClr val="FF99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 dirty="0">
                <a:solidFill>
                  <a:srgbClr val="0000FF"/>
                </a:solidFill>
                <a:latin typeface="Calibri" panose="020F0502020204030204" pitchFamily="34" charset="0"/>
              </a:rPr>
              <a:t>Co je pastorace?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>
                <a:solidFill>
                  <a:srgbClr val="C00000"/>
                </a:solidFill>
                <a:latin typeface="Calibri" panose="020F0502020204030204" pitchFamily="34" charset="0"/>
              </a:rPr>
              <a:t>„Konkrétně zaměřené jednání s jednotlivým člověkem v rámci komunikace evangelia“</a:t>
            </a:r>
          </a:p>
          <a:p>
            <a:pPr eaLnBrk="1" hangingPunct="1">
              <a:buFontTx/>
              <a:buNone/>
            </a:pPr>
            <a:endParaRPr lang="cs-CZ" altLang="cs-CZ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b="1" dirty="0">
                <a:solidFill>
                  <a:srgbClr val="C00000"/>
                </a:solidFill>
                <a:latin typeface="Calibri" panose="020F0502020204030204" pitchFamily="34" charset="0"/>
              </a:rPr>
              <a:t>„Přemýšlet o svém životě v perspektivě křesťanské víry“</a:t>
            </a: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délník 1"/>
          <p:cNvSpPr>
            <a:spLocks noChangeArrowheads="1"/>
          </p:cNvSpPr>
          <p:nvPr/>
        </p:nvSpPr>
        <p:spPr bwMode="auto">
          <a:xfrm>
            <a:off x="250825" y="512763"/>
            <a:ext cx="8785225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rgbClr val="C00000"/>
                </a:solidFill>
                <a:latin typeface="Calibri" panose="020F0502020204030204" pitchFamily="34" charset="0"/>
              </a:rPr>
              <a:t>Filipským 1:15-18: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Někteří sice káží Krista také ze závisti a z řevnivosti, jiní však s dobrým úmyslem.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16</a:t>
            </a: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 Jedni z lásky, protože vědí, že jsem tu k obhajobě evangelia,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17</a:t>
            </a: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 druzí z touhy po uplatnění, ne z čistých pohnutek, a domnívají se, že mi v mém vězení způsobí bolest.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18</a:t>
            </a: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 Ale co na tom! Jen když se jakýmkoli způsobem, ať s postranními úmysly, ať upřímně zvěstuje Kristus; z toho se raduji a budu radovat.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1"/>
          <p:cNvSpPr txBox="1">
            <a:spLocks noChangeArrowheads="1"/>
          </p:cNvSpPr>
          <p:nvPr/>
        </p:nvSpPr>
        <p:spPr bwMode="auto">
          <a:xfrm>
            <a:off x="468313" y="620713"/>
            <a:ext cx="7920037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Jsme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spolupracovníci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na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i="1" dirty="0" err="1">
                <a:solidFill>
                  <a:srgbClr val="0000FF"/>
                </a:solidFill>
                <a:latin typeface="Calibri" panose="020F0502020204030204" pitchFamily="34" charset="0"/>
              </a:rPr>
              <a:t>Božím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díle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, a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vy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jste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i="1" dirty="0" err="1">
                <a:solidFill>
                  <a:srgbClr val="0000FF"/>
                </a:solidFill>
                <a:latin typeface="Calibri" panose="020F0502020204030204" pitchFamily="34" charset="0"/>
              </a:rPr>
              <a:t>Boží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pole, </a:t>
            </a:r>
            <a:r>
              <a:rPr lang="en-US" altLang="cs-CZ" sz="3600" b="0" i="1" dirty="0" err="1">
                <a:solidFill>
                  <a:srgbClr val="0000FF"/>
                </a:solidFill>
                <a:latin typeface="Calibri" panose="020F0502020204030204" pitchFamily="34" charset="0"/>
              </a:rPr>
              <a:t>Boží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3600" b="0" dirty="0" err="1">
                <a:solidFill>
                  <a:srgbClr val="0000FF"/>
                </a:solidFill>
                <a:latin typeface="Calibri" panose="020F0502020204030204" pitchFamily="34" charset="0"/>
              </a:rPr>
              <a:t>stavba</a:t>
            </a:r>
            <a:r>
              <a:rPr lang="en-US" altLang="cs-CZ" sz="3600" b="0" dirty="0">
                <a:solidFill>
                  <a:srgbClr val="0000FF"/>
                </a:solidFill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3600" b="0" dirty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qeou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/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ga,r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evsmen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 </a:t>
            </a:r>
            <a:r>
              <a:rPr lang="en-US" altLang="cs-CZ" sz="3600" dirty="0" err="1">
                <a:solidFill>
                  <a:srgbClr val="C00000"/>
                </a:solidFill>
                <a:latin typeface="Bwgrkl" pitchFamily="2" charset="0"/>
              </a:rPr>
              <a:t>sunergoi</a:t>
            </a:r>
            <a:r>
              <a:rPr lang="en-US" altLang="cs-CZ" sz="3600" dirty="0">
                <a:solidFill>
                  <a:srgbClr val="C00000"/>
                </a:solidFill>
                <a:latin typeface="Bwgrkl" pitchFamily="2" charset="0"/>
              </a:rPr>
              <a:t>,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(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qeou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/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gew,rgion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(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qeou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/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oivkodomh</a:t>
            </a:r>
            <a:r>
              <a:rPr lang="en-US" altLang="cs-CZ" sz="3600" b="0" dirty="0">
                <a:solidFill>
                  <a:srgbClr val="C00000"/>
                </a:solidFill>
                <a:latin typeface="Bwgrkl" pitchFamily="2" charset="0"/>
              </a:rPr>
              <a:t>, </a:t>
            </a:r>
            <a:r>
              <a:rPr lang="en-US" altLang="cs-CZ" sz="3600" b="0" dirty="0" err="1">
                <a:solidFill>
                  <a:srgbClr val="C00000"/>
                </a:solidFill>
                <a:latin typeface="Bwgrkl" pitchFamily="2" charset="0"/>
              </a:rPr>
              <a:t>evsteÅ</a:t>
            </a:r>
            <a:endParaRPr lang="en-US" altLang="cs-CZ" sz="3600" b="0" dirty="0">
              <a:solidFill>
                <a:srgbClr val="C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>
                <a:solidFill>
                  <a:srgbClr val="C00000"/>
                </a:solidFill>
                <a:latin typeface="Calibri" panose="020F0502020204030204" pitchFamily="34" charset="0"/>
              </a:rPr>
              <a:t>1Kor 3,9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/>
          <a:lstStyle/>
          <a:p>
            <a:pPr eaLnBrk="1" hangingPunct="1"/>
            <a:r>
              <a:rPr lang="cs-CZ" altLang="cs-CZ" sz="4800" b="1" dirty="0">
                <a:solidFill>
                  <a:srgbClr val="0000FF"/>
                </a:solidFill>
                <a:latin typeface="Calibri" panose="020F0502020204030204" pitchFamily="34" charset="0"/>
              </a:rPr>
              <a:t>Veřejný závazek </a:t>
            </a:r>
            <a:br>
              <a:rPr lang="cs-CZ" altLang="cs-CZ" sz="4800" b="1" dirty="0">
                <a:solidFill>
                  <a:srgbClr val="0000FF"/>
                </a:solidFill>
                <a:latin typeface="Calibri" panose="020F0502020204030204" pitchFamily="34" charset="0"/>
              </a:rPr>
            </a:br>
            <a:r>
              <a:rPr lang="cs-CZ" altLang="cs-CZ" sz="4800" b="1" dirty="0">
                <a:solidFill>
                  <a:srgbClr val="0000FF"/>
                </a:solidFill>
                <a:latin typeface="Calibri" panose="020F0502020204030204" pitchFamily="34" charset="0"/>
              </a:rPr>
              <a:t>a standardy kvality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381697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Je možno kvalitu pastýřské péče standardizovat?</a:t>
            </a:r>
          </a:p>
          <a:p>
            <a:pPr eaLnBrk="1" hangingPunct="1">
              <a:buFontTx/>
              <a:buNone/>
            </a:pPr>
            <a:endParaRPr lang="cs-CZ" altLang="cs-CZ" sz="36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Je možno kvalitu pastýřské péče poměřovat (evaluovat)?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/>
          <p:cNvSpPr txBox="1">
            <a:spLocks noChangeArrowheads="1"/>
          </p:cNvSpPr>
          <p:nvPr/>
        </p:nvSpPr>
        <p:spPr bwMode="auto">
          <a:xfrm>
            <a:off x="684213" y="404813"/>
            <a:ext cx="7991475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Management kvality: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„Řízení kvality je především snaha o neustálé zlepšování,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jehož výsledkem jsou efektivnější procesy a ve svém důsledku snížené náklady a zvýšená produktivita.“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Zdroj: https://managementmania.com/cs/rizeni-kvality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569325" cy="4525963"/>
          </a:xfrm>
        </p:spPr>
        <p:txBody>
          <a:bodyPr/>
          <a:lstStyle/>
          <a:p>
            <a:pPr eaLnBrk="1" hangingPunct="1"/>
            <a:endParaRPr lang="cs-CZ" altLang="cs-CZ">
              <a:solidFill>
                <a:srgbClr val="C00000"/>
              </a:solidFill>
            </a:endParaRPr>
          </a:p>
          <a:p>
            <a:pPr eaLnBrk="1" hangingPunct="1"/>
            <a:endParaRPr lang="cs-CZ" altLang="cs-CZ" sz="2800">
              <a:solidFill>
                <a:srgbClr val="C00000"/>
              </a:solidFill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684213" y="620713"/>
            <a:ext cx="7920037" cy="698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dirty="0">
                <a:solidFill>
                  <a:srgbClr val="0000FF"/>
                </a:solidFill>
                <a:latin typeface="Calibri" panose="020F0502020204030204" pitchFamily="34" charset="0"/>
              </a:rPr>
              <a:t>Standardy v pastoraci kladou obvykle důraz na: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Vzdělání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Povolání (církví, jinak)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Ekumenickou spolupráci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Pastorace je určena třem skupinám – pacient, rodina/blízcí, personál / resp.                  				(„spolupracovníci“)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Rozlišuje se mezi „spirituální“ (duchovní) a „pastorační“ péčí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6553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1000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rgbClr val="0000FF"/>
                </a:solidFill>
                <a:latin typeface="Calibri" panose="020F0502020204030204" pitchFamily="34" charset="0"/>
              </a:rPr>
              <a:t>U kaplanů obvykle důraz na kompetenci</a:t>
            </a:r>
          </a:p>
          <a:p>
            <a:pPr eaLnBrk="1" hangingPunct="1">
              <a:buFontTx/>
              <a:buNone/>
            </a:pPr>
            <a:endParaRPr lang="cs-CZ" altLang="cs-CZ" sz="1600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Teologickou</a:t>
            </a: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Etickou</a:t>
            </a: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Vzdělávací</a:t>
            </a: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Duchovní</a:t>
            </a:r>
          </a:p>
          <a:p>
            <a:pPr eaLnBrk="1" hangingPunct="1"/>
            <a:r>
              <a:rPr lang="cs-CZ" altLang="cs-CZ" sz="3600" dirty="0">
                <a:solidFill>
                  <a:srgbClr val="C00000"/>
                </a:solidFill>
                <a:latin typeface="Calibri" panose="020F0502020204030204" pitchFamily="34" charset="0"/>
              </a:rPr>
              <a:t>Komunikační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Součástí je:</a:t>
            </a: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rgbClr val="C00000"/>
                </a:solidFill>
                <a:latin typeface="Calibri" panose="020F0502020204030204" pitchFamily="34" charset="0"/>
              </a:rPr>
              <a:t>„Prorocká dimenze“ pastorace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>
                <a:solidFill>
                  <a:srgbClr val="0000FF"/>
                </a:solidFill>
                <a:latin typeface="Calibri" panose="020F0502020204030204" pitchFamily="34" charset="0"/>
              </a:rPr>
              <a:t>Standardy kvality – příklad</a:t>
            </a:r>
          </a:p>
          <a:p>
            <a:pPr eaLnBrk="1" hangingPunct="1">
              <a:buFontTx/>
              <a:buNone/>
            </a:pPr>
            <a:endParaRPr lang="cs-CZ" altLang="cs-CZ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b="1" dirty="0">
                <a:solidFill>
                  <a:srgbClr val="0000FF"/>
                </a:solidFill>
                <a:latin typeface="Calibri" panose="020F0502020204030204" pitchFamily="34" charset="0"/>
              </a:rPr>
              <a:t>„standardy“, dnes raději „směrnice“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2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2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456</Words>
  <Application>Microsoft Office PowerPoint</Application>
  <PresentationFormat>Předvádění na obrazovce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Pastorace – kvalita a systém</vt:lpstr>
      <vt:lpstr>Co je pastorace?</vt:lpstr>
      <vt:lpstr>Prezentace aplikace PowerPoint</vt:lpstr>
      <vt:lpstr>Prezentace aplikace PowerPoint</vt:lpstr>
      <vt:lpstr>Veřejný závazek  a standardy kvality</vt:lpstr>
      <vt:lpstr>Prezentace aplikace PowerPoint</vt:lpstr>
      <vt:lpstr>Prezentace aplikace PowerPoint</vt:lpstr>
      <vt:lpstr>Prezentace aplikace PowerPoint</vt:lpstr>
      <vt:lpstr>Prezentace aplikace PowerPoint</vt:lpstr>
      <vt:lpstr>K čemu pastorace přispívá? (cíle)</vt:lpstr>
      <vt:lpstr>Standardy kvality (příklad)</vt:lpstr>
      <vt:lpstr>Standardy kvality (příklad)</vt:lpstr>
      <vt:lpstr>Prezentace aplikace PowerPoint</vt:lpstr>
    </vt:vector>
  </TitlesOfParts>
  <Company>UK ETF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Ladislav Benes</cp:lastModifiedBy>
  <cp:revision>64</cp:revision>
  <dcterms:created xsi:type="dcterms:W3CDTF">2008-01-18T09:32:03Z</dcterms:created>
  <dcterms:modified xsi:type="dcterms:W3CDTF">2024-10-19T12:49:30Z</dcterms:modified>
</cp:coreProperties>
</file>