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59" r:id="rId28"/>
    <p:sldId id="260" r:id="rId29"/>
    <p:sldId id="261" r:id="rId30"/>
    <p:sldId id="262" r:id="rId31"/>
    <p:sldId id="264" r:id="rId32"/>
    <p:sldId id="263" r:id="rId33"/>
    <p:sldId id="265" r:id="rId34"/>
    <p:sldId id="266" r:id="rId35"/>
    <p:sldId id="267"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987" autoAdjust="0"/>
  </p:normalViewPr>
  <p:slideViewPr>
    <p:cSldViewPr snapToGrid="0">
      <p:cViewPr varScale="1">
        <p:scale>
          <a:sx n="77" d="100"/>
          <a:sy n="77" d="100"/>
        </p:scale>
        <p:origin x="91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71"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va Navrátilová" userId="2f61512a55a7001d" providerId="LiveId" clId="{D4002AE9-316A-4AC0-B1AB-DCEE264690D5}"/>
    <pc:docChg chg="custSel addSld modSld">
      <pc:chgData name="Eva Navrátilová" userId="2f61512a55a7001d" providerId="LiveId" clId="{D4002AE9-316A-4AC0-B1AB-DCEE264690D5}" dt="2024-09-08T13:03:20.047" v="3516" actId="115"/>
      <pc:docMkLst>
        <pc:docMk/>
      </pc:docMkLst>
      <pc:sldChg chg="addSp delSp mod">
        <pc:chgData name="Eva Navrátilová" userId="2f61512a55a7001d" providerId="LiveId" clId="{D4002AE9-316A-4AC0-B1AB-DCEE264690D5}" dt="2024-09-08T12:44:56.225" v="785" actId="21"/>
        <pc:sldMkLst>
          <pc:docMk/>
          <pc:sldMk cId="143453595" sldId="256"/>
        </pc:sldMkLst>
        <pc:spChg chg="add del">
          <ac:chgData name="Eva Navrátilová" userId="2f61512a55a7001d" providerId="LiveId" clId="{D4002AE9-316A-4AC0-B1AB-DCEE264690D5}" dt="2024-09-08T12:44:56.225" v="785" actId="21"/>
          <ac:spMkLst>
            <pc:docMk/>
            <pc:sldMk cId="143453595" sldId="256"/>
            <ac:spMk id="5" creationId="{86FFDEE0-89F2-3066-82FC-CD4032A43B5F}"/>
          </ac:spMkLst>
        </pc:spChg>
      </pc:sldChg>
      <pc:sldChg chg="addSp modSp new mod">
        <pc:chgData name="Eva Navrátilová" userId="2f61512a55a7001d" providerId="LiveId" clId="{D4002AE9-316A-4AC0-B1AB-DCEE264690D5}" dt="2024-09-08T12:44:37.721" v="784" actId="20577"/>
        <pc:sldMkLst>
          <pc:docMk/>
          <pc:sldMk cId="1013034357" sldId="257"/>
        </pc:sldMkLst>
        <pc:spChg chg="add mod">
          <ac:chgData name="Eva Navrátilová" userId="2f61512a55a7001d" providerId="LiveId" clId="{D4002AE9-316A-4AC0-B1AB-DCEE264690D5}" dt="2024-09-08T12:44:37.721" v="784" actId="20577"/>
          <ac:spMkLst>
            <pc:docMk/>
            <pc:sldMk cId="1013034357" sldId="257"/>
            <ac:spMk id="2" creationId="{E2DAB70E-69B0-3AB7-B2D2-DF3593B12CEA}"/>
          </ac:spMkLst>
        </pc:spChg>
      </pc:sldChg>
      <pc:sldChg chg="addSp modSp new mod">
        <pc:chgData name="Eva Navrátilová" userId="2f61512a55a7001d" providerId="LiveId" clId="{D4002AE9-316A-4AC0-B1AB-DCEE264690D5}" dt="2024-09-08T12:49:29.487" v="1538" actId="113"/>
        <pc:sldMkLst>
          <pc:docMk/>
          <pc:sldMk cId="2850765436" sldId="258"/>
        </pc:sldMkLst>
        <pc:spChg chg="add mod">
          <ac:chgData name="Eva Navrátilová" userId="2f61512a55a7001d" providerId="LiveId" clId="{D4002AE9-316A-4AC0-B1AB-DCEE264690D5}" dt="2024-09-08T12:49:29.487" v="1538" actId="113"/>
          <ac:spMkLst>
            <pc:docMk/>
            <pc:sldMk cId="2850765436" sldId="258"/>
            <ac:spMk id="2" creationId="{95FD090A-82CB-6B08-4418-CE679CDF28A5}"/>
          </ac:spMkLst>
        </pc:spChg>
      </pc:sldChg>
      <pc:sldChg chg="addSp modSp new mod">
        <pc:chgData name="Eva Navrátilová" userId="2f61512a55a7001d" providerId="LiveId" clId="{D4002AE9-316A-4AC0-B1AB-DCEE264690D5}" dt="2024-09-08T12:55:56.298" v="2249" actId="115"/>
        <pc:sldMkLst>
          <pc:docMk/>
          <pc:sldMk cId="1190094102" sldId="259"/>
        </pc:sldMkLst>
        <pc:spChg chg="add mod">
          <ac:chgData name="Eva Navrátilová" userId="2f61512a55a7001d" providerId="LiveId" clId="{D4002AE9-316A-4AC0-B1AB-DCEE264690D5}" dt="2024-09-08T12:55:56.298" v="2249" actId="115"/>
          <ac:spMkLst>
            <pc:docMk/>
            <pc:sldMk cId="1190094102" sldId="259"/>
            <ac:spMk id="2" creationId="{FA4AFF62-615B-2793-591E-683C0B5B169D}"/>
          </ac:spMkLst>
        </pc:spChg>
      </pc:sldChg>
      <pc:sldChg chg="addSp modSp new mod">
        <pc:chgData name="Eva Navrátilová" userId="2f61512a55a7001d" providerId="LiveId" clId="{D4002AE9-316A-4AC0-B1AB-DCEE264690D5}" dt="2024-09-08T13:03:20.047" v="3516" actId="115"/>
        <pc:sldMkLst>
          <pc:docMk/>
          <pc:sldMk cId="1285884482" sldId="260"/>
        </pc:sldMkLst>
        <pc:spChg chg="add mod">
          <ac:chgData name="Eva Navrátilová" userId="2f61512a55a7001d" providerId="LiveId" clId="{D4002AE9-316A-4AC0-B1AB-DCEE264690D5}" dt="2024-09-08T13:03:20.047" v="3516" actId="115"/>
          <ac:spMkLst>
            <pc:docMk/>
            <pc:sldMk cId="1285884482" sldId="260"/>
            <ac:spMk id="2" creationId="{87EF9201-D1CD-EA05-7CD0-04FB24F5A6B1}"/>
          </ac:spMkLst>
        </pc:spChg>
      </pc:sldChg>
    </pc:docChg>
  </pc:docChgLst>
  <pc:docChgLst>
    <pc:chgData name="Eva Navrátilová" userId="2f61512a55a7001d" providerId="LiveId" clId="{D38784F8-7CE2-4CD3-955B-AA013E5A42C9}"/>
    <pc:docChg chg="undo custSel addSld delSld modSld">
      <pc:chgData name="Eva Navrátilová" userId="2f61512a55a7001d" providerId="LiveId" clId="{D38784F8-7CE2-4CD3-955B-AA013E5A42C9}" dt="2024-09-25T19:57:07.149" v="5739" actId="20577"/>
      <pc:docMkLst>
        <pc:docMk/>
      </pc:docMkLst>
      <pc:sldChg chg="modSp mod">
        <pc:chgData name="Eva Navrátilová" userId="2f61512a55a7001d" providerId="LiveId" clId="{D38784F8-7CE2-4CD3-955B-AA013E5A42C9}" dt="2024-09-25T16:24:25.067" v="3485" actId="207"/>
        <pc:sldMkLst>
          <pc:docMk/>
          <pc:sldMk cId="1190094102" sldId="259"/>
        </pc:sldMkLst>
        <pc:spChg chg="mod">
          <ac:chgData name="Eva Navrátilová" userId="2f61512a55a7001d" providerId="LiveId" clId="{D38784F8-7CE2-4CD3-955B-AA013E5A42C9}" dt="2024-09-25T16:24:25.067" v="3485" actId="207"/>
          <ac:spMkLst>
            <pc:docMk/>
            <pc:sldMk cId="1190094102" sldId="259"/>
            <ac:spMk id="2" creationId="{FA4AFF62-615B-2793-591E-683C0B5B169D}"/>
          </ac:spMkLst>
        </pc:spChg>
      </pc:sldChg>
      <pc:sldChg chg="modSp mod">
        <pc:chgData name="Eva Navrátilová" userId="2f61512a55a7001d" providerId="LiveId" clId="{D38784F8-7CE2-4CD3-955B-AA013E5A42C9}" dt="2024-09-25T14:48:16.099" v="2683" actId="1076"/>
        <pc:sldMkLst>
          <pc:docMk/>
          <pc:sldMk cId="1285884482" sldId="260"/>
        </pc:sldMkLst>
        <pc:spChg chg="mod">
          <ac:chgData name="Eva Navrátilová" userId="2f61512a55a7001d" providerId="LiveId" clId="{D38784F8-7CE2-4CD3-955B-AA013E5A42C9}" dt="2024-09-25T14:48:16.099" v="2683" actId="1076"/>
          <ac:spMkLst>
            <pc:docMk/>
            <pc:sldMk cId="1285884482" sldId="260"/>
            <ac:spMk id="2" creationId="{87EF9201-D1CD-EA05-7CD0-04FB24F5A6B1}"/>
          </ac:spMkLst>
        </pc:spChg>
      </pc:sldChg>
      <pc:sldChg chg="addSp modSp new mod">
        <pc:chgData name="Eva Navrátilová" userId="2f61512a55a7001d" providerId="LiveId" clId="{D38784F8-7CE2-4CD3-955B-AA013E5A42C9}" dt="2024-09-25T13:05:52.211" v="892" actId="20577"/>
        <pc:sldMkLst>
          <pc:docMk/>
          <pc:sldMk cId="364650447" sldId="261"/>
        </pc:sldMkLst>
        <pc:spChg chg="add mod">
          <ac:chgData name="Eva Navrátilová" userId="2f61512a55a7001d" providerId="LiveId" clId="{D38784F8-7CE2-4CD3-955B-AA013E5A42C9}" dt="2024-09-25T13:05:52.211" v="892" actId="20577"/>
          <ac:spMkLst>
            <pc:docMk/>
            <pc:sldMk cId="364650447" sldId="261"/>
            <ac:spMk id="2" creationId="{6FC720BA-6A78-0059-111F-461D242B8BFC}"/>
          </ac:spMkLst>
        </pc:spChg>
      </pc:sldChg>
      <pc:sldChg chg="addSp delSp modSp new mod">
        <pc:chgData name="Eva Navrátilová" userId="2f61512a55a7001d" providerId="LiveId" clId="{D38784F8-7CE2-4CD3-955B-AA013E5A42C9}" dt="2024-09-25T16:24:14.169" v="3483" actId="207"/>
        <pc:sldMkLst>
          <pc:docMk/>
          <pc:sldMk cId="602351229" sldId="262"/>
        </pc:sldMkLst>
        <pc:spChg chg="add del mod">
          <ac:chgData name="Eva Navrátilová" userId="2f61512a55a7001d" providerId="LiveId" clId="{D38784F8-7CE2-4CD3-955B-AA013E5A42C9}" dt="2024-09-25T13:06:36.377" v="896"/>
          <ac:spMkLst>
            <pc:docMk/>
            <pc:sldMk cId="602351229" sldId="262"/>
            <ac:spMk id="2" creationId="{AE9D742E-78FF-75A4-D093-0A84A245C2B0}"/>
          </ac:spMkLst>
        </pc:spChg>
        <pc:spChg chg="add mod">
          <ac:chgData name="Eva Navrátilová" userId="2f61512a55a7001d" providerId="LiveId" clId="{D38784F8-7CE2-4CD3-955B-AA013E5A42C9}" dt="2024-09-25T16:24:14.169" v="3483" actId="207"/>
          <ac:spMkLst>
            <pc:docMk/>
            <pc:sldMk cId="602351229" sldId="262"/>
            <ac:spMk id="3" creationId="{B62E136F-8B3C-6C67-8C28-0C7FEA1560DA}"/>
          </ac:spMkLst>
        </pc:spChg>
      </pc:sldChg>
      <pc:sldChg chg="addSp modSp new mod">
        <pc:chgData name="Eva Navrátilová" userId="2f61512a55a7001d" providerId="LiveId" clId="{D38784F8-7CE2-4CD3-955B-AA013E5A42C9}" dt="2024-09-25T13:32:19.163" v="1897" actId="20577"/>
        <pc:sldMkLst>
          <pc:docMk/>
          <pc:sldMk cId="1330310313" sldId="263"/>
        </pc:sldMkLst>
        <pc:spChg chg="add mod">
          <ac:chgData name="Eva Navrátilová" userId="2f61512a55a7001d" providerId="LiveId" clId="{D38784F8-7CE2-4CD3-955B-AA013E5A42C9}" dt="2024-09-25T13:32:19.163" v="1897" actId="20577"/>
          <ac:spMkLst>
            <pc:docMk/>
            <pc:sldMk cId="1330310313" sldId="263"/>
            <ac:spMk id="2" creationId="{4825AF7E-EB1B-84D6-3439-13F80D7AA70A}"/>
          </ac:spMkLst>
        </pc:spChg>
      </pc:sldChg>
      <pc:sldChg chg="addSp modSp new mod">
        <pc:chgData name="Eva Navrátilová" userId="2f61512a55a7001d" providerId="LiveId" clId="{D38784F8-7CE2-4CD3-955B-AA013E5A42C9}" dt="2024-09-25T13:32:33.560" v="1920" actId="20577"/>
        <pc:sldMkLst>
          <pc:docMk/>
          <pc:sldMk cId="3058901031" sldId="264"/>
        </pc:sldMkLst>
        <pc:spChg chg="add mod">
          <ac:chgData name="Eva Navrátilová" userId="2f61512a55a7001d" providerId="LiveId" clId="{D38784F8-7CE2-4CD3-955B-AA013E5A42C9}" dt="2024-09-25T13:32:33.560" v="1920" actId="20577"/>
          <ac:spMkLst>
            <pc:docMk/>
            <pc:sldMk cId="3058901031" sldId="264"/>
            <ac:spMk id="2" creationId="{B99B5F44-AC56-CD84-7E83-6B929516CD87}"/>
          </ac:spMkLst>
        </pc:spChg>
      </pc:sldChg>
      <pc:sldChg chg="addSp delSp modSp new mod">
        <pc:chgData name="Eva Navrátilová" userId="2f61512a55a7001d" providerId="LiveId" clId="{D38784F8-7CE2-4CD3-955B-AA013E5A42C9}" dt="2024-09-25T13:35:56.166" v="2012" actId="113"/>
        <pc:sldMkLst>
          <pc:docMk/>
          <pc:sldMk cId="1620537066" sldId="265"/>
        </pc:sldMkLst>
        <pc:spChg chg="add mod">
          <ac:chgData name="Eva Navrátilová" userId="2f61512a55a7001d" providerId="LiveId" clId="{D38784F8-7CE2-4CD3-955B-AA013E5A42C9}" dt="2024-09-25T13:35:56.166" v="2012" actId="113"/>
          <ac:spMkLst>
            <pc:docMk/>
            <pc:sldMk cId="1620537066" sldId="265"/>
            <ac:spMk id="2" creationId="{CB076242-94B1-3C7E-EE9B-767E07691C26}"/>
          </ac:spMkLst>
        </pc:spChg>
        <pc:spChg chg="add del mod">
          <ac:chgData name="Eva Navrátilová" userId="2f61512a55a7001d" providerId="LiveId" clId="{D38784F8-7CE2-4CD3-955B-AA013E5A42C9}" dt="2024-09-25T13:34:31.112" v="1976"/>
          <ac:spMkLst>
            <pc:docMk/>
            <pc:sldMk cId="1620537066" sldId="265"/>
            <ac:spMk id="3" creationId="{782A6DE6-7A1E-4C0C-3DDE-95BD5DE28DA1}"/>
          </ac:spMkLst>
        </pc:spChg>
      </pc:sldChg>
      <pc:sldChg chg="addSp modSp new mod">
        <pc:chgData name="Eva Navrátilová" userId="2f61512a55a7001d" providerId="LiveId" clId="{D38784F8-7CE2-4CD3-955B-AA013E5A42C9}" dt="2024-09-25T16:37:15.636" v="3539" actId="14100"/>
        <pc:sldMkLst>
          <pc:docMk/>
          <pc:sldMk cId="4060657259" sldId="266"/>
        </pc:sldMkLst>
        <pc:spChg chg="add mod">
          <ac:chgData name="Eva Navrátilová" userId="2f61512a55a7001d" providerId="LiveId" clId="{D38784F8-7CE2-4CD3-955B-AA013E5A42C9}" dt="2024-09-25T16:37:15.636" v="3539" actId="14100"/>
          <ac:spMkLst>
            <pc:docMk/>
            <pc:sldMk cId="4060657259" sldId="266"/>
            <ac:spMk id="2" creationId="{681EAD01-4B42-1722-3C12-44D51CD0125A}"/>
          </ac:spMkLst>
        </pc:spChg>
      </pc:sldChg>
      <pc:sldChg chg="addSp modSp new mod">
        <pc:chgData name="Eva Navrátilová" userId="2f61512a55a7001d" providerId="LiveId" clId="{D38784F8-7CE2-4CD3-955B-AA013E5A42C9}" dt="2024-09-25T16:36:56.104" v="3537" actId="14100"/>
        <pc:sldMkLst>
          <pc:docMk/>
          <pc:sldMk cId="2889258863" sldId="267"/>
        </pc:sldMkLst>
        <pc:spChg chg="add mod">
          <ac:chgData name="Eva Navrátilová" userId="2f61512a55a7001d" providerId="LiveId" clId="{D38784F8-7CE2-4CD3-955B-AA013E5A42C9}" dt="2024-09-25T16:36:56.104" v="3537" actId="14100"/>
          <ac:spMkLst>
            <pc:docMk/>
            <pc:sldMk cId="2889258863" sldId="267"/>
            <ac:spMk id="2" creationId="{5A86C389-CAFA-7A1A-B47C-A3C9E2854AEB}"/>
          </ac:spMkLst>
        </pc:spChg>
      </pc:sldChg>
      <pc:sldChg chg="addSp modSp new mod">
        <pc:chgData name="Eva Navrátilová" userId="2f61512a55a7001d" providerId="LiveId" clId="{D38784F8-7CE2-4CD3-955B-AA013E5A42C9}" dt="2024-09-25T13:50:27.181" v="2260" actId="115"/>
        <pc:sldMkLst>
          <pc:docMk/>
          <pc:sldMk cId="3389502600" sldId="268"/>
        </pc:sldMkLst>
        <pc:spChg chg="add mod">
          <ac:chgData name="Eva Navrátilová" userId="2f61512a55a7001d" providerId="LiveId" clId="{D38784F8-7CE2-4CD3-955B-AA013E5A42C9}" dt="2024-09-25T13:50:27.181" v="2260" actId="115"/>
          <ac:spMkLst>
            <pc:docMk/>
            <pc:sldMk cId="3389502600" sldId="268"/>
            <ac:spMk id="2" creationId="{66A134A8-EA6C-33FF-5F86-C54598B0A39A}"/>
          </ac:spMkLst>
        </pc:spChg>
      </pc:sldChg>
      <pc:sldChg chg="addSp delSp modSp new mod">
        <pc:chgData name="Eva Navrátilová" userId="2f61512a55a7001d" providerId="LiveId" clId="{D38784F8-7CE2-4CD3-955B-AA013E5A42C9}" dt="2024-09-25T14:06:41.867" v="2371" actId="20577"/>
        <pc:sldMkLst>
          <pc:docMk/>
          <pc:sldMk cId="3652326583" sldId="269"/>
        </pc:sldMkLst>
        <pc:spChg chg="add del mod">
          <ac:chgData name="Eva Navrátilová" userId="2f61512a55a7001d" providerId="LiveId" clId="{D38784F8-7CE2-4CD3-955B-AA013E5A42C9}" dt="2024-09-25T13:51:09.945" v="2264"/>
          <ac:spMkLst>
            <pc:docMk/>
            <pc:sldMk cId="3652326583" sldId="269"/>
            <ac:spMk id="2" creationId="{CFF1C581-EC1D-9CF5-A923-08626588C81A}"/>
          </ac:spMkLst>
        </pc:spChg>
        <pc:spChg chg="add mod">
          <ac:chgData name="Eva Navrátilová" userId="2f61512a55a7001d" providerId="LiveId" clId="{D38784F8-7CE2-4CD3-955B-AA013E5A42C9}" dt="2024-09-25T14:06:41.867" v="2371" actId="20577"/>
          <ac:spMkLst>
            <pc:docMk/>
            <pc:sldMk cId="3652326583" sldId="269"/>
            <ac:spMk id="3" creationId="{7FFB1DF2-99A1-6E9B-F72D-CA374487A95B}"/>
          </ac:spMkLst>
        </pc:spChg>
      </pc:sldChg>
      <pc:sldChg chg="addSp modSp new mod">
        <pc:chgData name="Eva Navrátilová" userId="2f61512a55a7001d" providerId="LiveId" clId="{D38784F8-7CE2-4CD3-955B-AA013E5A42C9}" dt="2024-09-25T14:06:23.591" v="2370" actId="115"/>
        <pc:sldMkLst>
          <pc:docMk/>
          <pc:sldMk cId="268593849" sldId="270"/>
        </pc:sldMkLst>
        <pc:spChg chg="add mod">
          <ac:chgData name="Eva Navrátilová" userId="2f61512a55a7001d" providerId="LiveId" clId="{D38784F8-7CE2-4CD3-955B-AA013E5A42C9}" dt="2024-09-25T14:06:23.591" v="2370" actId="115"/>
          <ac:spMkLst>
            <pc:docMk/>
            <pc:sldMk cId="268593849" sldId="270"/>
            <ac:spMk id="2" creationId="{6DF6AFD2-CAC4-B407-E06E-D1927E87E148}"/>
          </ac:spMkLst>
        </pc:spChg>
      </pc:sldChg>
      <pc:sldChg chg="addSp modSp new mod">
        <pc:chgData name="Eva Navrátilová" userId="2f61512a55a7001d" providerId="LiveId" clId="{D38784F8-7CE2-4CD3-955B-AA013E5A42C9}" dt="2024-09-25T14:12:07.843" v="2418" actId="255"/>
        <pc:sldMkLst>
          <pc:docMk/>
          <pc:sldMk cId="837546869" sldId="271"/>
        </pc:sldMkLst>
        <pc:spChg chg="add mod">
          <ac:chgData name="Eva Navrátilová" userId="2f61512a55a7001d" providerId="LiveId" clId="{D38784F8-7CE2-4CD3-955B-AA013E5A42C9}" dt="2024-09-25T14:12:07.843" v="2418" actId="255"/>
          <ac:spMkLst>
            <pc:docMk/>
            <pc:sldMk cId="837546869" sldId="271"/>
            <ac:spMk id="2" creationId="{DBC607A2-704F-2AB2-89AA-16844CE8CD58}"/>
          </ac:spMkLst>
        </pc:spChg>
      </pc:sldChg>
      <pc:sldChg chg="addSp modSp new mod">
        <pc:chgData name="Eva Navrátilová" userId="2f61512a55a7001d" providerId="LiveId" clId="{D38784F8-7CE2-4CD3-955B-AA013E5A42C9}" dt="2024-09-25T14:39:51.667" v="2436" actId="20577"/>
        <pc:sldMkLst>
          <pc:docMk/>
          <pc:sldMk cId="3819674158" sldId="272"/>
        </pc:sldMkLst>
        <pc:spChg chg="add mod">
          <ac:chgData name="Eva Navrátilová" userId="2f61512a55a7001d" providerId="LiveId" clId="{D38784F8-7CE2-4CD3-955B-AA013E5A42C9}" dt="2024-09-25T14:39:51.667" v="2436" actId="20577"/>
          <ac:spMkLst>
            <pc:docMk/>
            <pc:sldMk cId="3819674158" sldId="272"/>
            <ac:spMk id="2" creationId="{2DF85315-B389-D6F9-D78A-4AB53F57E365}"/>
          </ac:spMkLst>
        </pc:spChg>
      </pc:sldChg>
      <pc:sldChg chg="addSp modSp new mod">
        <pc:chgData name="Eva Navrátilová" userId="2f61512a55a7001d" providerId="LiveId" clId="{D38784F8-7CE2-4CD3-955B-AA013E5A42C9}" dt="2024-09-25T14:47:56.846" v="2682" actId="20577"/>
        <pc:sldMkLst>
          <pc:docMk/>
          <pc:sldMk cId="4248824846" sldId="273"/>
        </pc:sldMkLst>
        <pc:spChg chg="add mod">
          <ac:chgData name="Eva Navrátilová" userId="2f61512a55a7001d" providerId="LiveId" clId="{D38784F8-7CE2-4CD3-955B-AA013E5A42C9}" dt="2024-09-25T14:47:56.846" v="2682" actId="20577"/>
          <ac:spMkLst>
            <pc:docMk/>
            <pc:sldMk cId="4248824846" sldId="273"/>
            <ac:spMk id="2" creationId="{0A3E3613-9619-2E1F-46BD-319301EE9FD2}"/>
          </ac:spMkLst>
        </pc:spChg>
      </pc:sldChg>
      <pc:sldChg chg="addSp modSp new mod">
        <pc:chgData name="Eva Navrátilová" userId="2f61512a55a7001d" providerId="LiveId" clId="{D38784F8-7CE2-4CD3-955B-AA013E5A42C9}" dt="2024-09-25T14:52:24.276" v="2725" actId="14100"/>
        <pc:sldMkLst>
          <pc:docMk/>
          <pc:sldMk cId="849863210" sldId="274"/>
        </pc:sldMkLst>
        <pc:spChg chg="add mod">
          <ac:chgData name="Eva Navrátilová" userId="2f61512a55a7001d" providerId="LiveId" clId="{D38784F8-7CE2-4CD3-955B-AA013E5A42C9}" dt="2024-09-25T14:52:24.276" v="2725" actId="14100"/>
          <ac:spMkLst>
            <pc:docMk/>
            <pc:sldMk cId="849863210" sldId="274"/>
            <ac:spMk id="2" creationId="{15BD8DA8-BBFA-54A6-07C7-37C023B9C6C8}"/>
          </ac:spMkLst>
        </pc:spChg>
      </pc:sldChg>
      <pc:sldChg chg="addSp modSp new mod">
        <pc:chgData name="Eva Navrátilová" userId="2f61512a55a7001d" providerId="LiveId" clId="{D38784F8-7CE2-4CD3-955B-AA013E5A42C9}" dt="2024-09-25T14:55:29.973" v="2832" actId="115"/>
        <pc:sldMkLst>
          <pc:docMk/>
          <pc:sldMk cId="1757765009" sldId="275"/>
        </pc:sldMkLst>
        <pc:spChg chg="add mod">
          <ac:chgData name="Eva Navrátilová" userId="2f61512a55a7001d" providerId="LiveId" clId="{D38784F8-7CE2-4CD3-955B-AA013E5A42C9}" dt="2024-09-25T14:55:29.973" v="2832" actId="115"/>
          <ac:spMkLst>
            <pc:docMk/>
            <pc:sldMk cId="1757765009" sldId="275"/>
            <ac:spMk id="2" creationId="{43B61F17-0CF1-0B8E-2E63-6226F6883A8B}"/>
          </ac:spMkLst>
        </pc:spChg>
      </pc:sldChg>
      <pc:sldChg chg="addSp modSp new mod">
        <pc:chgData name="Eva Navrátilová" userId="2f61512a55a7001d" providerId="LiveId" clId="{D38784F8-7CE2-4CD3-955B-AA013E5A42C9}" dt="2024-09-25T15:13:38.625" v="2977" actId="14100"/>
        <pc:sldMkLst>
          <pc:docMk/>
          <pc:sldMk cId="1507786472" sldId="276"/>
        </pc:sldMkLst>
        <pc:spChg chg="add mod">
          <ac:chgData name="Eva Navrátilová" userId="2f61512a55a7001d" providerId="LiveId" clId="{D38784F8-7CE2-4CD3-955B-AA013E5A42C9}" dt="2024-09-25T15:13:38.625" v="2977" actId="14100"/>
          <ac:spMkLst>
            <pc:docMk/>
            <pc:sldMk cId="1507786472" sldId="276"/>
            <ac:spMk id="2" creationId="{C7CFE877-B415-4473-5C43-125CDE13EF9C}"/>
          </ac:spMkLst>
        </pc:spChg>
      </pc:sldChg>
      <pc:sldChg chg="addSp delSp modSp new mod">
        <pc:chgData name="Eva Navrátilová" userId="2f61512a55a7001d" providerId="LiveId" clId="{D38784F8-7CE2-4CD3-955B-AA013E5A42C9}" dt="2024-09-25T15:13:44.189" v="2978" actId="14100"/>
        <pc:sldMkLst>
          <pc:docMk/>
          <pc:sldMk cId="2496616097" sldId="277"/>
        </pc:sldMkLst>
        <pc:spChg chg="add del mod">
          <ac:chgData name="Eva Navrátilová" userId="2f61512a55a7001d" providerId="LiveId" clId="{D38784F8-7CE2-4CD3-955B-AA013E5A42C9}" dt="2024-09-25T15:10:08.504" v="2911"/>
          <ac:spMkLst>
            <pc:docMk/>
            <pc:sldMk cId="2496616097" sldId="277"/>
            <ac:spMk id="2" creationId="{326D530D-7558-7C97-5C50-E5876621E18A}"/>
          </ac:spMkLst>
        </pc:spChg>
        <pc:spChg chg="add mod">
          <ac:chgData name="Eva Navrátilová" userId="2f61512a55a7001d" providerId="LiveId" clId="{D38784F8-7CE2-4CD3-955B-AA013E5A42C9}" dt="2024-09-25T15:13:44.189" v="2978" actId="14100"/>
          <ac:spMkLst>
            <pc:docMk/>
            <pc:sldMk cId="2496616097" sldId="277"/>
            <ac:spMk id="3" creationId="{7868F859-C814-5523-70B4-3D2AA4199F14}"/>
          </ac:spMkLst>
        </pc:spChg>
      </pc:sldChg>
      <pc:sldChg chg="addSp modSp new del mod">
        <pc:chgData name="Eva Navrátilová" userId="2f61512a55a7001d" providerId="LiveId" clId="{D38784F8-7CE2-4CD3-955B-AA013E5A42C9}" dt="2024-09-25T15:44:54.364" v="3444" actId="2696"/>
        <pc:sldMkLst>
          <pc:docMk/>
          <pc:sldMk cId="2653642365" sldId="278"/>
        </pc:sldMkLst>
        <pc:spChg chg="add mod">
          <ac:chgData name="Eva Navrátilová" userId="2f61512a55a7001d" providerId="LiveId" clId="{D38784F8-7CE2-4CD3-955B-AA013E5A42C9}" dt="2024-09-25T15:19:14.077" v="3097" actId="20577"/>
          <ac:spMkLst>
            <pc:docMk/>
            <pc:sldMk cId="2653642365" sldId="278"/>
            <ac:spMk id="2" creationId="{A278A8B9-5A9C-F253-D00D-B27354697830}"/>
          </ac:spMkLst>
        </pc:spChg>
      </pc:sldChg>
      <pc:sldChg chg="addSp modSp new del mod">
        <pc:chgData name="Eva Navrátilová" userId="2f61512a55a7001d" providerId="LiveId" clId="{D38784F8-7CE2-4CD3-955B-AA013E5A42C9}" dt="2024-09-25T15:45:35.563" v="3445" actId="2696"/>
        <pc:sldMkLst>
          <pc:docMk/>
          <pc:sldMk cId="1349337960" sldId="279"/>
        </pc:sldMkLst>
        <pc:spChg chg="add mod">
          <ac:chgData name="Eva Navrátilová" userId="2f61512a55a7001d" providerId="LiveId" clId="{D38784F8-7CE2-4CD3-955B-AA013E5A42C9}" dt="2024-09-25T15:19:25.530" v="3100" actId="20577"/>
          <ac:spMkLst>
            <pc:docMk/>
            <pc:sldMk cId="1349337960" sldId="279"/>
            <ac:spMk id="2" creationId="{7149395E-8327-073A-68D5-1B7C22875D9F}"/>
          </ac:spMkLst>
        </pc:spChg>
      </pc:sldChg>
      <pc:sldChg chg="modSp mod">
        <pc:chgData name="Eva Navrátilová" userId="2f61512a55a7001d" providerId="LiveId" clId="{D38784F8-7CE2-4CD3-955B-AA013E5A42C9}" dt="2024-09-25T15:47:02.186" v="3447" actId="5793"/>
        <pc:sldMkLst>
          <pc:docMk/>
          <pc:sldMk cId="3303190052" sldId="279"/>
        </pc:sldMkLst>
        <pc:spChg chg="mod">
          <ac:chgData name="Eva Navrátilová" userId="2f61512a55a7001d" providerId="LiveId" clId="{D38784F8-7CE2-4CD3-955B-AA013E5A42C9}" dt="2024-09-25T15:47:02.186" v="3447" actId="5793"/>
          <ac:spMkLst>
            <pc:docMk/>
            <pc:sldMk cId="3303190052" sldId="279"/>
            <ac:spMk id="2" creationId="{7149395E-8327-073A-68D5-1B7C22875D9F}"/>
          </ac:spMkLst>
        </pc:spChg>
      </pc:sldChg>
      <pc:sldChg chg="addSp modSp new mod">
        <pc:chgData name="Eva Navrátilová" userId="2f61512a55a7001d" providerId="LiveId" clId="{D38784F8-7CE2-4CD3-955B-AA013E5A42C9}" dt="2024-09-25T15:22:36.782" v="3184" actId="20577"/>
        <pc:sldMkLst>
          <pc:docMk/>
          <pc:sldMk cId="233908248" sldId="280"/>
        </pc:sldMkLst>
        <pc:spChg chg="add mod">
          <ac:chgData name="Eva Navrátilová" userId="2f61512a55a7001d" providerId="LiveId" clId="{D38784F8-7CE2-4CD3-955B-AA013E5A42C9}" dt="2024-09-25T15:22:36.782" v="3184" actId="20577"/>
          <ac:spMkLst>
            <pc:docMk/>
            <pc:sldMk cId="233908248" sldId="280"/>
            <ac:spMk id="2" creationId="{A812AFF5-D76B-9C17-AEC5-A468E6E9E4A3}"/>
          </ac:spMkLst>
        </pc:spChg>
      </pc:sldChg>
      <pc:sldChg chg="addSp modSp new mod">
        <pc:chgData name="Eva Navrátilová" userId="2f61512a55a7001d" providerId="LiveId" clId="{D38784F8-7CE2-4CD3-955B-AA013E5A42C9}" dt="2024-09-25T15:29:29.247" v="3243" actId="255"/>
        <pc:sldMkLst>
          <pc:docMk/>
          <pc:sldMk cId="1379698732" sldId="281"/>
        </pc:sldMkLst>
        <pc:spChg chg="add mod">
          <ac:chgData name="Eva Navrátilová" userId="2f61512a55a7001d" providerId="LiveId" clId="{D38784F8-7CE2-4CD3-955B-AA013E5A42C9}" dt="2024-09-25T15:29:29.247" v="3243" actId="255"/>
          <ac:spMkLst>
            <pc:docMk/>
            <pc:sldMk cId="1379698732" sldId="281"/>
            <ac:spMk id="2" creationId="{18BEFBB2-4046-9793-E743-E840DEDABE2F}"/>
          </ac:spMkLst>
        </pc:spChg>
      </pc:sldChg>
      <pc:sldChg chg="addSp modSp new mod">
        <pc:chgData name="Eva Navrátilová" userId="2f61512a55a7001d" providerId="LiveId" clId="{D38784F8-7CE2-4CD3-955B-AA013E5A42C9}" dt="2024-09-25T15:32:35.124" v="3272" actId="115"/>
        <pc:sldMkLst>
          <pc:docMk/>
          <pc:sldMk cId="2955361363" sldId="282"/>
        </pc:sldMkLst>
        <pc:spChg chg="add mod">
          <ac:chgData name="Eva Navrátilová" userId="2f61512a55a7001d" providerId="LiveId" clId="{D38784F8-7CE2-4CD3-955B-AA013E5A42C9}" dt="2024-09-25T15:32:35.124" v="3272" actId="115"/>
          <ac:spMkLst>
            <pc:docMk/>
            <pc:sldMk cId="2955361363" sldId="282"/>
            <ac:spMk id="2" creationId="{B39B8D2A-FB5A-07BD-4FDE-E44F4AC1EBC8}"/>
          </ac:spMkLst>
        </pc:spChg>
      </pc:sldChg>
      <pc:sldChg chg="addSp modSp new mod">
        <pc:chgData name="Eva Navrátilová" userId="2f61512a55a7001d" providerId="LiveId" clId="{D38784F8-7CE2-4CD3-955B-AA013E5A42C9}" dt="2024-09-25T15:37:26.079" v="3331" actId="115"/>
        <pc:sldMkLst>
          <pc:docMk/>
          <pc:sldMk cId="66590499" sldId="283"/>
        </pc:sldMkLst>
        <pc:spChg chg="add mod">
          <ac:chgData name="Eva Navrátilová" userId="2f61512a55a7001d" providerId="LiveId" clId="{D38784F8-7CE2-4CD3-955B-AA013E5A42C9}" dt="2024-09-25T15:37:26.079" v="3331" actId="115"/>
          <ac:spMkLst>
            <pc:docMk/>
            <pc:sldMk cId="66590499" sldId="283"/>
            <ac:spMk id="2" creationId="{785EB308-F1A8-57BE-029C-C8F25C9241A5}"/>
          </ac:spMkLst>
        </pc:spChg>
      </pc:sldChg>
      <pc:sldChg chg="addSp modSp new mod">
        <pc:chgData name="Eva Navrátilová" userId="2f61512a55a7001d" providerId="LiveId" clId="{D38784F8-7CE2-4CD3-955B-AA013E5A42C9}" dt="2024-09-25T15:38:56.082" v="3362" actId="20577"/>
        <pc:sldMkLst>
          <pc:docMk/>
          <pc:sldMk cId="1516551951" sldId="284"/>
        </pc:sldMkLst>
        <pc:spChg chg="add mod">
          <ac:chgData name="Eva Navrátilová" userId="2f61512a55a7001d" providerId="LiveId" clId="{D38784F8-7CE2-4CD3-955B-AA013E5A42C9}" dt="2024-09-25T15:38:56.082" v="3362" actId="20577"/>
          <ac:spMkLst>
            <pc:docMk/>
            <pc:sldMk cId="1516551951" sldId="284"/>
            <ac:spMk id="2" creationId="{58808CAE-4A96-9F8F-D296-1D6840D74280}"/>
          </ac:spMkLst>
        </pc:spChg>
      </pc:sldChg>
      <pc:sldChg chg="addSp modSp new mod">
        <pc:chgData name="Eva Navrátilová" userId="2f61512a55a7001d" providerId="LiveId" clId="{D38784F8-7CE2-4CD3-955B-AA013E5A42C9}" dt="2024-09-25T15:41:32.896" v="3394" actId="20577"/>
        <pc:sldMkLst>
          <pc:docMk/>
          <pc:sldMk cId="3646775392" sldId="285"/>
        </pc:sldMkLst>
        <pc:spChg chg="add mod">
          <ac:chgData name="Eva Navrátilová" userId="2f61512a55a7001d" providerId="LiveId" clId="{D38784F8-7CE2-4CD3-955B-AA013E5A42C9}" dt="2024-09-25T15:41:32.896" v="3394" actId="20577"/>
          <ac:spMkLst>
            <pc:docMk/>
            <pc:sldMk cId="3646775392" sldId="285"/>
            <ac:spMk id="2" creationId="{0C6ABA10-5331-A434-CD91-9B7800D9D0F8}"/>
          </ac:spMkLst>
        </pc:spChg>
      </pc:sldChg>
      <pc:sldChg chg="addSp modSp new mod">
        <pc:chgData name="Eva Navrátilová" userId="2f61512a55a7001d" providerId="LiveId" clId="{D38784F8-7CE2-4CD3-955B-AA013E5A42C9}" dt="2024-09-25T15:43:54.175" v="3443" actId="123"/>
        <pc:sldMkLst>
          <pc:docMk/>
          <pc:sldMk cId="3788248846" sldId="286"/>
        </pc:sldMkLst>
        <pc:spChg chg="add mod">
          <ac:chgData name="Eva Navrátilová" userId="2f61512a55a7001d" providerId="LiveId" clId="{D38784F8-7CE2-4CD3-955B-AA013E5A42C9}" dt="2024-09-25T15:43:54.175" v="3443" actId="123"/>
          <ac:spMkLst>
            <pc:docMk/>
            <pc:sldMk cId="3788248846" sldId="286"/>
            <ac:spMk id="2" creationId="{7223E383-A1AE-61C0-3D3D-9CC4B18D534E}"/>
          </ac:spMkLst>
        </pc:spChg>
      </pc:sldChg>
      <pc:sldChg chg="addSp modSp new mod">
        <pc:chgData name="Eva Navrátilová" userId="2f61512a55a7001d" providerId="LiveId" clId="{D38784F8-7CE2-4CD3-955B-AA013E5A42C9}" dt="2024-09-25T15:48:06.883" v="3454" actId="14100"/>
        <pc:sldMkLst>
          <pc:docMk/>
          <pc:sldMk cId="4276368346" sldId="287"/>
        </pc:sldMkLst>
        <pc:spChg chg="add mod">
          <ac:chgData name="Eva Navrátilová" userId="2f61512a55a7001d" providerId="LiveId" clId="{D38784F8-7CE2-4CD3-955B-AA013E5A42C9}" dt="2024-09-25T15:48:06.883" v="3454" actId="14100"/>
          <ac:spMkLst>
            <pc:docMk/>
            <pc:sldMk cId="4276368346" sldId="287"/>
            <ac:spMk id="2" creationId="{8B4F1DC6-1527-5103-A38C-C3B6F4A63A1F}"/>
          </ac:spMkLst>
        </pc:spChg>
      </pc:sldChg>
      <pc:sldChg chg="addSp modSp new mod">
        <pc:chgData name="Eva Navrátilová" userId="2f61512a55a7001d" providerId="LiveId" clId="{D38784F8-7CE2-4CD3-955B-AA013E5A42C9}" dt="2024-09-25T16:26:55.790" v="3497" actId="113"/>
        <pc:sldMkLst>
          <pc:docMk/>
          <pc:sldMk cId="3653485479" sldId="288"/>
        </pc:sldMkLst>
        <pc:spChg chg="add mod">
          <ac:chgData name="Eva Navrátilová" userId="2f61512a55a7001d" providerId="LiveId" clId="{D38784F8-7CE2-4CD3-955B-AA013E5A42C9}" dt="2024-09-25T16:26:55.790" v="3497" actId="113"/>
          <ac:spMkLst>
            <pc:docMk/>
            <pc:sldMk cId="3653485479" sldId="288"/>
            <ac:spMk id="2" creationId="{356A14D0-5574-A6BD-1E09-D2899519EB5C}"/>
          </ac:spMkLst>
        </pc:spChg>
      </pc:sldChg>
      <pc:sldChg chg="addSp modSp new mod">
        <pc:chgData name="Eva Navrátilová" userId="2f61512a55a7001d" providerId="LiveId" clId="{D38784F8-7CE2-4CD3-955B-AA013E5A42C9}" dt="2024-09-25T16:28:38.733" v="3505" actId="2711"/>
        <pc:sldMkLst>
          <pc:docMk/>
          <pc:sldMk cId="517580377" sldId="289"/>
        </pc:sldMkLst>
        <pc:spChg chg="add mod">
          <ac:chgData name="Eva Navrátilová" userId="2f61512a55a7001d" providerId="LiveId" clId="{D38784F8-7CE2-4CD3-955B-AA013E5A42C9}" dt="2024-09-25T16:28:38.733" v="3505" actId="2711"/>
          <ac:spMkLst>
            <pc:docMk/>
            <pc:sldMk cId="517580377" sldId="289"/>
            <ac:spMk id="2" creationId="{7DA61332-0E86-7FAE-8F79-991E1C27D5FD}"/>
          </ac:spMkLst>
        </pc:spChg>
      </pc:sldChg>
      <pc:sldChg chg="addSp modSp new mod">
        <pc:chgData name="Eva Navrátilová" userId="2f61512a55a7001d" providerId="LiveId" clId="{D38784F8-7CE2-4CD3-955B-AA013E5A42C9}" dt="2024-09-25T16:34:28.329" v="3536" actId="255"/>
        <pc:sldMkLst>
          <pc:docMk/>
          <pc:sldMk cId="2296125115" sldId="290"/>
        </pc:sldMkLst>
        <pc:spChg chg="add mod">
          <ac:chgData name="Eva Navrátilová" userId="2f61512a55a7001d" providerId="LiveId" clId="{D38784F8-7CE2-4CD3-955B-AA013E5A42C9}" dt="2024-09-25T16:34:28.329" v="3536" actId="255"/>
          <ac:spMkLst>
            <pc:docMk/>
            <pc:sldMk cId="2296125115" sldId="290"/>
            <ac:spMk id="2" creationId="{2D63E495-AD07-7342-F5EF-F77D7832B589}"/>
          </ac:spMkLst>
        </pc:spChg>
      </pc:sldChg>
      <pc:sldChg chg="addSp modSp new mod">
        <pc:chgData name="Eva Navrátilová" userId="2f61512a55a7001d" providerId="LiveId" clId="{D38784F8-7CE2-4CD3-955B-AA013E5A42C9}" dt="2024-09-25T17:58:33.397" v="3591" actId="115"/>
        <pc:sldMkLst>
          <pc:docMk/>
          <pc:sldMk cId="1130568108" sldId="291"/>
        </pc:sldMkLst>
        <pc:spChg chg="add mod">
          <ac:chgData name="Eva Navrátilová" userId="2f61512a55a7001d" providerId="LiveId" clId="{D38784F8-7CE2-4CD3-955B-AA013E5A42C9}" dt="2024-09-25T17:58:33.397" v="3591" actId="115"/>
          <ac:spMkLst>
            <pc:docMk/>
            <pc:sldMk cId="1130568108" sldId="291"/>
            <ac:spMk id="2" creationId="{FD44121D-6204-1F1A-EFCA-2C9BA0BEC03E}"/>
          </ac:spMkLst>
        </pc:spChg>
      </pc:sldChg>
      <pc:sldChg chg="addSp modSp new mod">
        <pc:chgData name="Eva Navrátilová" userId="2f61512a55a7001d" providerId="LiveId" clId="{D38784F8-7CE2-4CD3-955B-AA013E5A42C9}" dt="2024-09-25T18:00:20.099" v="3608" actId="14100"/>
        <pc:sldMkLst>
          <pc:docMk/>
          <pc:sldMk cId="1203826180" sldId="292"/>
        </pc:sldMkLst>
        <pc:spChg chg="add mod">
          <ac:chgData name="Eva Navrátilová" userId="2f61512a55a7001d" providerId="LiveId" clId="{D38784F8-7CE2-4CD3-955B-AA013E5A42C9}" dt="2024-09-25T18:00:20.099" v="3608" actId="14100"/>
          <ac:spMkLst>
            <pc:docMk/>
            <pc:sldMk cId="1203826180" sldId="292"/>
            <ac:spMk id="2" creationId="{DD65C33B-E9D5-3EB6-0D39-5418EA8C907C}"/>
          </ac:spMkLst>
        </pc:spChg>
      </pc:sldChg>
      <pc:sldChg chg="addSp modSp new mod">
        <pc:chgData name="Eva Navrátilová" userId="2f61512a55a7001d" providerId="LiveId" clId="{D38784F8-7CE2-4CD3-955B-AA013E5A42C9}" dt="2024-09-25T18:10:24.814" v="3948" actId="14100"/>
        <pc:sldMkLst>
          <pc:docMk/>
          <pc:sldMk cId="365373908" sldId="293"/>
        </pc:sldMkLst>
        <pc:spChg chg="add mod">
          <ac:chgData name="Eva Navrátilová" userId="2f61512a55a7001d" providerId="LiveId" clId="{D38784F8-7CE2-4CD3-955B-AA013E5A42C9}" dt="2024-09-25T18:10:24.814" v="3948" actId="14100"/>
          <ac:spMkLst>
            <pc:docMk/>
            <pc:sldMk cId="365373908" sldId="293"/>
            <ac:spMk id="2" creationId="{46087EC9-5D52-A808-EBE2-8E9E8BE6F5BF}"/>
          </ac:spMkLst>
        </pc:spChg>
      </pc:sldChg>
      <pc:sldChg chg="addSp modSp new mod">
        <pc:chgData name="Eva Navrátilová" userId="2f61512a55a7001d" providerId="LiveId" clId="{D38784F8-7CE2-4CD3-955B-AA013E5A42C9}" dt="2024-09-25T18:13:07.681" v="3969" actId="14100"/>
        <pc:sldMkLst>
          <pc:docMk/>
          <pc:sldMk cId="4282084607" sldId="294"/>
        </pc:sldMkLst>
        <pc:spChg chg="add mod">
          <ac:chgData name="Eva Navrátilová" userId="2f61512a55a7001d" providerId="LiveId" clId="{D38784F8-7CE2-4CD3-955B-AA013E5A42C9}" dt="2024-09-25T18:13:07.681" v="3969" actId="14100"/>
          <ac:spMkLst>
            <pc:docMk/>
            <pc:sldMk cId="4282084607" sldId="294"/>
            <ac:spMk id="2" creationId="{723EBC42-040C-9E92-6644-644165622DC0}"/>
          </ac:spMkLst>
        </pc:spChg>
      </pc:sldChg>
      <pc:sldChg chg="addSp modSp new mod">
        <pc:chgData name="Eva Navrátilová" userId="2f61512a55a7001d" providerId="LiveId" clId="{D38784F8-7CE2-4CD3-955B-AA013E5A42C9}" dt="2024-09-25T18:15:17.074" v="4026" actId="255"/>
        <pc:sldMkLst>
          <pc:docMk/>
          <pc:sldMk cId="64536348" sldId="295"/>
        </pc:sldMkLst>
        <pc:spChg chg="add mod">
          <ac:chgData name="Eva Navrátilová" userId="2f61512a55a7001d" providerId="LiveId" clId="{D38784F8-7CE2-4CD3-955B-AA013E5A42C9}" dt="2024-09-25T18:15:17.074" v="4026" actId="255"/>
          <ac:spMkLst>
            <pc:docMk/>
            <pc:sldMk cId="64536348" sldId="295"/>
            <ac:spMk id="2" creationId="{191969AE-38F5-8C07-8D8D-2572DDA3D6C8}"/>
          </ac:spMkLst>
        </pc:spChg>
      </pc:sldChg>
      <pc:sldChg chg="addSp modSp new mod">
        <pc:chgData name="Eva Navrátilová" userId="2f61512a55a7001d" providerId="LiveId" clId="{D38784F8-7CE2-4CD3-955B-AA013E5A42C9}" dt="2024-09-25T18:18:11.600" v="4080" actId="1076"/>
        <pc:sldMkLst>
          <pc:docMk/>
          <pc:sldMk cId="2187318330" sldId="296"/>
        </pc:sldMkLst>
        <pc:spChg chg="add mod">
          <ac:chgData name="Eva Navrátilová" userId="2f61512a55a7001d" providerId="LiveId" clId="{D38784F8-7CE2-4CD3-955B-AA013E5A42C9}" dt="2024-09-25T18:18:11.600" v="4080" actId="1076"/>
          <ac:spMkLst>
            <pc:docMk/>
            <pc:sldMk cId="2187318330" sldId="296"/>
            <ac:spMk id="2" creationId="{5A48FEE5-B127-20C4-31E7-5E99B6E2FDEA}"/>
          </ac:spMkLst>
        </pc:spChg>
      </pc:sldChg>
      <pc:sldChg chg="addSp modSp new mod">
        <pc:chgData name="Eva Navrátilová" userId="2f61512a55a7001d" providerId="LiveId" clId="{D38784F8-7CE2-4CD3-955B-AA013E5A42C9}" dt="2024-09-25T18:19:40.674" v="4138" actId="20577"/>
        <pc:sldMkLst>
          <pc:docMk/>
          <pc:sldMk cId="359360417" sldId="297"/>
        </pc:sldMkLst>
        <pc:spChg chg="add mod">
          <ac:chgData name="Eva Navrátilová" userId="2f61512a55a7001d" providerId="LiveId" clId="{D38784F8-7CE2-4CD3-955B-AA013E5A42C9}" dt="2024-09-25T18:19:40.674" v="4138" actId="20577"/>
          <ac:spMkLst>
            <pc:docMk/>
            <pc:sldMk cId="359360417" sldId="297"/>
            <ac:spMk id="2" creationId="{E4C32BF1-3611-E9D7-0072-6240FCA1CB5C}"/>
          </ac:spMkLst>
        </pc:spChg>
      </pc:sldChg>
      <pc:sldChg chg="addSp modSp new mod">
        <pc:chgData name="Eva Navrátilová" userId="2f61512a55a7001d" providerId="LiveId" clId="{D38784F8-7CE2-4CD3-955B-AA013E5A42C9}" dt="2024-09-25T18:21:37.870" v="4157" actId="20577"/>
        <pc:sldMkLst>
          <pc:docMk/>
          <pc:sldMk cId="3992802851" sldId="298"/>
        </pc:sldMkLst>
        <pc:spChg chg="add mod">
          <ac:chgData name="Eva Navrátilová" userId="2f61512a55a7001d" providerId="LiveId" clId="{D38784F8-7CE2-4CD3-955B-AA013E5A42C9}" dt="2024-09-25T18:21:37.870" v="4157" actId="20577"/>
          <ac:spMkLst>
            <pc:docMk/>
            <pc:sldMk cId="3992802851" sldId="298"/>
            <ac:spMk id="2" creationId="{B32F445E-9521-82EB-A83E-A29A4AC84E67}"/>
          </ac:spMkLst>
        </pc:spChg>
      </pc:sldChg>
      <pc:sldChg chg="addSp modSp new mod">
        <pc:chgData name="Eva Navrátilová" userId="2f61512a55a7001d" providerId="LiveId" clId="{D38784F8-7CE2-4CD3-955B-AA013E5A42C9}" dt="2024-09-25T18:52:02.373" v="4316" actId="207"/>
        <pc:sldMkLst>
          <pc:docMk/>
          <pc:sldMk cId="3502233639" sldId="299"/>
        </pc:sldMkLst>
        <pc:spChg chg="add mod">
          <ac:chgData name="Eva Navrátilová" userId="2f61512a55a7001d" providerId="LiveId" clId="{D38784F8-7CE2-4CD3-955B-AA013E5A42C9}" dt="2024-09-25T18:52:02.373" v="4316" actId="207"/>
          <ac:spMkLst>
            <pc:docMk/>
            <pc:sldMk cId="3502233639" sldId="299"/>
            <ac:spMk id="2" creationId="{7CC28A78-9EF3-992A-E5E9-18CCB5EC50AA}"/>
          </ac:spMkLst>
        </pc:spChg>
      </pc:sldChg>
      <pc:sldChg chg="addSp modSp new mod">
        <pc:chgData name="Eva Navrátilová" userId="2f61512a55a7001d" providerId="LiveId" clId="{D38784F8-7CE2-4CD3-955B-AA013E5A42C9}" dt="2024-09-25T18:51:47.038" v="4313" actId="20577"/>
        <pc:sldMkLst>
          <pc:docMk/>
          <pc:sldMk cId="1960172369" sldId="300"/>
        </pc:sldMkLst>
        <pc:spChg chg="add mod">
          <ac:chgData name="Eva Navrátilová" userId="2f61512a55a7001d" providerId="LiveId" clId="{D38784F8-7CE2-4CD3-955B-AA013E5A42C9}" dt="2024-09-25T18:51:47.038" v="4313" actId="20577"/>
          <ac:spMkLst>
            <pc:docMk/>
            <pc:sldMk cId="1960172369" sldId="300"/>
            <ac:spMk id="2" creationId="{350C79E7-EC39-C3DD-69DD-91156DF2DDCC}"/>
          </ac:spMkLst>
        </pc:spChg>
      </pc:sldChg>
      <pc:sldChg chg="addSp modSp new mod">
        <pc:chgData name="Eva Navrátilová" userId="2f61512a55a7001d" providerId="LiveId" clId="{D38784F8-7CE2-4CD3-955B-AA013E5A42C9}" dt="2024-09-25T18:51:22.829" v="4310" actId="255"/>
        <pc:sldMkLst>
          <pc:docMk/>
          <pc:sldMk cId="3919814566" sldId="301"/>
        </pc:sldMkLst>
        <pc:spChg chg="add mod">
          <ac:chgData name="Eva Navrátilová" userId="2f61512a55a7001d" providerId="LiveId" clId="{D38784F8-7CE2-4CD3-955B-AA013E5A42C9}" dt="2024-09-25T18:51:22.829" v="4310" actId="255"/>
          <ac:spMkLst>
            <pc:docMk/>
            <pc:sldMk cId="3919814566" sldId="301"/>
            <ac:spMk id="2" creationId="{80C208E5-D7C1-3602-5221-D56239BBD269}"/>
          </ac:spMkLst>
        </pc:spChg>
      </pc:sldChg>
      <pc:sldChg chg="addSp modSp new mod">
        <pc:chgData name="Eva Navrátilová" userId="2f61512a55a7001d" providerId="LiveId" clId="{D38784F8-7CE2-4CD3-955B-AA013E5A42C9}" dt="2024-09-25T18:56:16.461" v="4382" actId="115"/>
        <pc:sldMkLst>
          <pc:docMk/>
          <pc:sldMk cId="2260168068" sldId="302"/>
        </pc:sldMkLst>
        <pc:spChg chg="add mod">
          <ac:chgData name="Eva Navrátilová" userId="2f61512a55a7001d" providerId="LiveId" clId="{D38784F8-7CE2-4CD3-955B-AA013E5A42C9}" dt="2024-09-25T18:56:16.461" v="4382" actId="115"/>
          <ac:spMkLst>
            <pc:docMk/>
            <pc:sldMk cId="2260168068" sldId="302"/>
            <ac:spMk id="2" creationId="{D83E249C-0D23-4D75-72A3-86A9BE3E937A}"/>
          </ac:spMkLst>
        </pc:spChg>
      </pc:sldChg>
      <pc:sldChg chg="addSp modSp new mod">
        <pc:chgData name="Eva Navrátilová" userId="2f61512a55a7001d" providerId="LiveId" clId="{D38784F8-7CE2-4CD3-955B-AA013E5A42C9}" dt="2024-09-25T18:58:29.783" v="4469" actId="115"/>
        <pc:sldMkLst>
          <pc:docMk/>
          <pc:sldMk cId="333930234" sldId="303"/>
        </pc:sldMkLst>
        <pc:spChg chg="add mod">
          <ac:chgData name="Eva Navrátilová" userId="2f61512a55a7001d" providerId="LiveId" clId="{D38784F8-7CE2-4CD3-955B-AA013E5A42C9}" dt="2024-09-25T18:58:29.783" v="4469" actId="115"/>
          <ac:spMkLst>
            <pc:docMk/>
            <pc:sldMk cId="333930234" sldId="303"/>
            <ac:spMk id="2" creationId="{24E6B663-A9FD-A283-4BE4-DAFEB5831E89}"/>
          </ac:spMkLst>
        </pc:spChg>
      </pc:sldChg>
      <pc:sldChg chg="addSp modSp new mod">
        <pc:chgData name="Eva Navrátilová" userId="2f61512a55a7001d" providerId="LiveId" clId="{D38784F8-7CE2-4CD3-955B-AA013E5A42C9}" dt="2024-09-25T19:00:21.161" v="4556" actId="115"/>
        <pc:sldMkLst>
          <pc:docMk/>
          <pc:sldMk cId="1432938083" sldId="304"/>
        </pc:sldMkLst>
        <pc:spChg chg="add mod">
          <ac:chgData name="Eva Navrátilová" userId="2f61512a55a7001d" providerId="LiveId" clId="{D38784F8-7CE2-4CD3-955B-AA013E5A42C9}" dt="2024-09-25T19:00:21.161" v="4556" actId="115"/>
          <ac:spMkLst>
            <pc:docMk/>
            <pc:sldMk cId="1432938083" sldId="304"/>
            <ac:spMk id="2" creationId="{9E5D61DE-C38D-0710-B8AB-5B01ADFB32BD}"/>
          </ac:spMkLst>
        </pc:spChg>
      </pc:sldChg>
      <pc:sldChg chg="addSp modSp new mod">
        <pc:chgData name="Eva Navrátilová" userId="2f61512a55a7001d" providerId="LiveId" clId="{D38784F8-7CE2-4CD3-955B-AA013E5A42C9}" dt="2024-09-25T19:02:32.573" v="4644" actId="115"/>
        <pc:sldMkLst>
          <pc:docMk/>
          <pc:sldMk cId="3133676755" sldId="305"/>
        </pc:sldMkLst>
        <pc:spChg chg="add mod">
          <ac:chgData name="Eva Navrátilová" userId="2f61512a55a7001d" providerId="LiveId" clId="{D38784F8-7CE2-4CD3-955B-AA013E5A42C9}" dt="2024-09-25T19:02:32.573" v="4644" actId="115"/>
          <ac:spMkLst>
            <pc:docMk/>
            <pc:sldMk cId="3133676755" sldId="305"/>
            <ac:spMk id="2" creationId="{6BD53524-D0AB-E264-DB2B-30590C110321}"/>
          </ac:spMkLst>
        </pc:spChg>
      </pc:sldChg>
      <pc:sldChg chg="addSp modSp new mod">
        <pc:chgData name="Eva Navrátilová" userId="2f61512a55a7001d" providerId="LiveId" clId="{D38784F8-7CE2-4CD3-955B-AA013E5A42C9}" dt="2024-09-25T19:05:23.414" v="4762" actId="123"/>
        <pc:sldMkLst>
          <pc:docMk/>
          <pc:sldMk cId="2475069156" sldId="306"/>
        </pc:sldMkLst>
        <pc:spChg chg="add mod">
          <ac:chgData name="Eva Navrátilová" userId="2f61512a55a7001d" providerId="LiveId" clId="{D38784F8-7CE2-4CD3-955B-AA013E5A42C9}" dt="2024-09-25T19:05:23.414" v="4762" actId="123"/>
          <ac:spMkLst>
            <pc:docMk/>
            <pc:sldMk cId="2475069156" sldId="306"/>
            <ac:spMk id="2" creationId="{8BC882AB-0E55-7B79-F48B-79E247938974}"/>
          </ac:spMkLst>
        </pc:spChg>
      </pc:sldChg>
      <pc:sldChg chg="addSp modSp new mod">
        <pc:chgData name="Eva Navrátilová" userId="2f61512a55a7001d" providerId="LiveId" clId="{D38784F8-7CE2-4CD3-955B-AA013E5A42C9}" dt="2024-09-25T19:16:43.716" v="4846" actId="115"/>
        <pc:sldMkLst>
          <pc:docMk/>
          <pc:sldMk cId="2696218342" sldId="307"/>
        </pc:sldMkLst>
        <pc:spChg chg="add mod">
          <ac:chgData name="Eva Navrátilová" userId="2f61512a55a7001d" providerId="LiveId" clId="{D38784F8-7CE2-4CD3-955B-AA013E5A42C9}" dt="2024-09-25T19:16:43.716" v="4846" actId="115"/>
          <ac:spMkLst>
            <pc:docMk/>
            <pc:sldMk cId="2696218342" sldId="307"/>
            <ac:spMk id="2" creationId="{D7430116-B756-9D98-821E-286060E52203}"/>
          </ac:spMkLst>
        </pc:spChg>
      </pc:sldChg>
      <pc:sldChg chg="addSp modSp new mod">
        <pc:chgData name="Eva Navrátilová" userId="2f61512a55a7001d" providerId="LiveId" clId="{D38784F8-7CE2-4CD3-955B-AA013E5A42C9}" dt="2024-09-25T19:20:50.778" v="4997" actId="115"/>
        <pc:sldMkLst>
          <pc:docMk/>
          <pc:sldMk cId="2277803262" sldId="308"/>
        </pc:sldMkLst>
        <pc:spChg chg="add mod">
          <ac:chgData name="Eva Navrátilová" userId="2f61512a55a7001d" providerId="LiveId" clId="{D38784F8-7CE2-4CD3-955B-AA013E5A42C9}" dt="2024-09-25T19:20:50.778" v="4997" actId="115"/>
          <ac:spMkLst>
            <pc:docMk/>
            <pc:sldMk cId="2277803262" sldId="308"/>
            <ac:spMk id="2" creationId="{9D530951-617F-CCF7-F07D-F5112484D7C5}"/>
          </ac:spMkLst>
        </pc:spChg>
      </pc:sldChg>
      <pc:sldChg chg="addSp modSp new mod">
        <pc:chgData name="Eva Navrátilová" userId="2f61512a55a7001d" providerId="LiveId" clId="{D38784F8-7CE2-4CD3-955B-AA013E5A42C9}" dt="2024-09-25T19:25:46.556" v="5034" actId="113"/>
        <pc:sldMkLst>
          <pc:docMk/>
          <pc:sldMk cId="94017526" sldId="309"/>
        </pc:sldMkLst>
        <pc:spChg chg="add mod">
          <ac:chgData name="Eva Navrátilová" userId="2f61512a55a7001d" providerId="LiveId" clId="{D38784F8-7CE2-4CD3-955B-AA013E5A42C9}" dt="2024-09-25T19:25:46.556" v="5034" actId="113"/>
          <ac:spMkLst>
            <pc:docMk/>
            <pc:sldMk cId="94017526" sldId="309"/>
            <ac:spMk id="2" creationId="{1DB5B167-8036-49F1-E405-FFB4378F0658}"/>
          </ac:spMkLst>
        </pc:spChg>
      </pc:sldChg>
      <pc:sldChg chg="addSp modSp new mod">
        <pc:chgData name="Eva Navrátilová" userId="2f61512a55a7001d" providerId="LiveId" clId="{D38784F8-7CE2-4CD3-955B-AA013E5A42C9}" dt="2024-09-25T19:28:18.446" v="5045" actId="5793"/>
        <pc:sldMkLst>
          <pc:docMk/>
          <pc:sldMk cId="1467221676" sldId="310"/>
        </pc:sldMkLst>
        <pc:spChg chg="add mod">
          <ac:chgData name="Eva Navrátilová" userId="2f61512a55a7001d" providerId="LiveId" clId="{D38784F8-7CE2-4CD3-955B-AA013E5A42C9}" dt="2024-09-25T19:28:18.446" v="5045" actId="5793"/>
          <ac:spMkLst>
            <pc:docMk/>
            <pc:sldMk cId="1467221676" sldId="310"/>
            <ac:spMk id="2" creationId="{5F32DE6E-A957-D8B8-22D8-31A45AD9F6B1}"/>
          </ac:spMkLst>
        </pc:spChg>
      </pc:sldChg>
      <pc:sldChg chg="addSp modSp new mod">
        <pc:chgData name="Eva Navrátilová" userId="2f61512a55a7001d" providerId="LiveId" clId="{D38784F8-7CE2-4CD3-955B-AA013E5A42C9}" dt="2024-09-25T19:29:42.185" v="5095" actId="113"/>
        <pc:sldMkLst>
          <pc:docMk/>
          <pc:sldMk cId="1604389849" sldId="311"/>
        </pc:sldMkLst>
        <pc:spChg chg="add mod">
          <ac:chgData name="Eva Navrátilová" userId="2f61512a55a7001d" providerId="LiveId" clId="{D38784F8-7CE2-4CD3-955B-AA013E5A42C9}" dt="2024-09-25T19:29:42.185" v="5095" actId="113"/>
          <ac:spMkLst>
            <pc:docMk/>
            <pc:sldMk cId="1604389849" sldId="311"/>
            <ac:spMk id="2" creationId="{B226AC5A-9CF2-CC5C-EB72-0818DA6FFCD3}"/>
          </ac:spMkLst>
        </pc:spChg>
      </pc:sldChg>
      <pc:sldChg chg="addSp modSp new mod">
        <pc:chgData name="Eva Navrátilová" userId="2f61512a55a7001d" providerId="LiveId" clId="{D38784F8-7CE2-4CD3-955B-AA013E5A42C9}" dt="2024-09-25T19:31:38.063" v="5133" actId="207"/>
        <pc:sldMkLst>
          <pc:docMk/>
          <pc:sldMk cId="370945428" sldId="312"/>
        </pc:sldMkLst>
        <pc:spChg chg="add mod">
          <ac:chgData name="Eva Navrátilová" userId="2f61512a55a7001d" providerId="LiveId" clId="{D38784F8-7CE2-4CD3-955B-AA013E5A42C9}" dt="2024-09-25T19:31:38.063" v="5133" actId="207"/>
          <ac:spMkLst>
            <pc:docMk/>
            <pc:sldMk cId="370945428" sldId="312"/>
            <ac:spMk id="2" creationId="{16F2AA0F-1FED-B79D-C7F7-80D2D3C3D56A}"/>
          </ac:spMkLst>
        </pc:spChg>
      </pc:sldChg>
      <pc:sldChg chg="addSp modSp new mod">
        <pc:chgData name="Eva Navrátilová" userId="2f61512a55a7001d" providerId="LiveId" clId="{D38784F8-7CE2-4CD3-955B-AA013E5A42C9}" dt="2024-09-25T19:34:20.919" v="5225" actId="113"/>
        <pc:sldMkLst>
          <pc:docMk/>
          <pc:sldMk cId="3604701735" sldId="313"/>
        </pc:sldMkLst>
        <pc:spChg chg="add mod">
          <ac:chgData name="Eva Navrátilová" userId="2f61512a55a7001d" providerId="LiveId" clId="{D38784F8-7CE2-4CD3-955B-AA013E5A42C9}" dt="2024-09-25T19:34:20.919" v="5225" actId="113"/>
          <ac:spMkLst>
            <pc:docMk/>
            <pc:sldMk cId="3604701735" sldId="313"/>
            <ac:spMk id="2" creationId="{385324A5-0B66-E29B-79A3-43AB87A198FE}"/>
          </ac:spMkLst>
        </pc:spChg>
      </pc:sldChg>
      <pc:sldChg chg="addSp modSp new mod">
        <pc:chgData name="Eva Navrátilová" userId="2f61512a55a7001d" providerId="LiveId" clId="{D38784F8-7CE2-4CD3-955B-AA013E5A42C9}" dt="2024-09-25T19:38:23.033" v="5264" actId="115"/>
        <pc:sldMkLst>
          <pc:docMk/>
          <pc:sldMk cId="441799942" sldId="314"/>
        </pc:sldMkLst>
        <pc:spChg chg="add mod">
          <ac:chgData name="Eva Navrátilová" userId="2f61512a55a7001d" providerId="LiveId" clId="{D38784F8-7CE2-4CD3-955B-AA013E5A42C9}" dt="2024-09-25T19:38:23.033" v="5264" actId="115"/>
          <ac:spMkLst>
            <pc:docMk/>
            <pc:sldMk cId="441799942" sldId="314"/>
            <ac:spMk id="2" creationId="{12A2F0BB-AA88-50E8-32E1-884711DD8FFD}"/>
          </ac:spMkLst>
        </pc:spChg>
      </pc:sldChg>
      <pc:sldChg chg="addSp delSp modSp new mod">
        <pc:chgData name="Eva Navrátilová" userId="2f61512a55a7001d" providerId="LiveId" clId="{D38784F8-7CE2-4CD3-955B-AA013E5A42C9}" dt="2024-09-25T19:42:37.472" v="5453" actId="113"/>
        <pc:sldMkLst>
          <pc:docMk/>
          <pc:sldMk cId="1267644947" sldId="315"/>
        </pc:sldMkLst>
        <pc:spChg chg="add del mod">
          <ac:chgData name="Eva Navrátilová" userId="2f61512a55a7001d" providerId="LiveId" clId="{D38784F8-7CE2-4CD3-955B-AA013E5A42C9}" dt="2024-09-25T19:40:11.741" v="5330"/>
          <ac:spMkLst>
            <pc:docMk/>
            <pc:sldMk cId="1267644947" sldId="315"/>
            <ac:spMk id="2" creationId="{C33E681B-AA3E-C45F-35EF-863FDE79B3C1}"/>
          </ac:spMkLst>
        </pc:spChg>
        <pc:spChg chg="add mod">
          <ac:chgData name="Eva Navrátilová" userId="2f61512a55a7001d" providerId="LiveId" clId="{D38784F8-7CE2-4CD3-955B-AA013E5A42C9}" dt="2024-09-25T19:42:37.472" v="5453" actId="113"/>
          <ac:spMkLst>
            <pc:docMk/>
            <pc:sldMk cId="1267644947" sldId="315"/>
            <ac:spMk id="3" creationId="{F0BEDCE0-77BC-8AF2-9F87-79CB95DB7193}"/>
          </ac:spMkLst>
        </pc:spChg>
      </pc:sldChg>
      <pc:sldChg chg="addSp modSp new mod">
        <pc:chgData name="Eva Navrátilová" userId="2f61512a55a7001d" providerId="LiveId" clId="{D38784F8-7CE2-4CD3-955B-AA013E5A42C9}" dt="2024-09-25T19:44:27.727" v="5487" actId="255"/>
        <pc:sldMkLst>
          <pc:docMk/>
          <pc:sldMk cId="3100715090" sldId="316"/>
        </pc:sldMkLst>
        <pc:spChg chg="add mod">
          <ac:chgData name="Eva Navrátilová" userId="2f61512a55a7001d" providerId="LiveId" clId="{D38784F8-7CE2-4CD3-955B-AA013E5A42C9}" dt="2024-09-25T19:44:27.727" v="5487" actId="255"/>
          <ac:spMkLst>
            <pc:docMk/>
            <pc:sldMk cId="3100715090" sldId="316"/>
            <ac:spMk id="2" creationId="{EED3BD6B-040A-5DD9-615A-02829EED8D7C}"/>
          </ac:spMkLst>
        </pc:spChg>
      </pc:sldChg>
      <pc:sldChg chg="addSp modSp new del mod">
        <pc:chgData name="Eva Navrátilová" userId="2f61512a55a7001d" providerId="LiveId" clId="{D38784F8-7CE2-4CD3-955B-AA013E5A42C9}" dt="2024-09-25T19:48:48.087" v="5566" actId="2696"/>
        <pc:sldMkLst>
          <pc:docMk/>
          <pc:sldMk cId="56503656" sldId="317"/>
        </pc:sldMkLst>
        <pc:spChg chg="add mod">
          <ac:chgData name="Eva Navrátilová" userId="2f61512a55a7001d" providerId="LiveId" clId="{D38784F8-7CE2-4CD3-955B-AA013E5A42C9}" dt="2024-09-25T19:47:45.472" v="5549" actId="21"/>
          <ac:spMkLst>
            <pc:docMk/>
            <pc:sldMk cId="56503656" sldId="317"/>
            <ac:spMk id="2" creationId="{308C80C6-099C-3E7B-4729-577D35D1B3E7}"/>
          </ac:spMkLst>
        </pc:spChg>
      </pc:sldChg>
      <pc:sldChg chg="modSp mod">
        <pc:chgData name="Eva Navrátilová" userId="2f61512a55a7001d" providerId="LiveId" clId="{D38784F8-7CE2-4CD3-955B-AA013E5A42C9}" dt="2024-09-25T19:49:54.994" v="5609" actId="113"/>
        <pc:sldMkLst>
          <pc:docMk/>
          <pc:sldMk cId="2431472197" sldId="317"/>
        </pc:sldMkLst>
        <pc:spChg chg="mod">
          <ac:chgData name="Eva Navrátilová" userId="2f61512a55a7001d" providerId="LiveId" clId="{D38784F8-7CE2-4CD3-955B-AA013E5A42C9}" dt="2024-09-25T19:49:54.994" v="5609" actId="113"/>
          <ac:spMkLst>
            <pc:docMk/>
            <pc:sldMk cId="2431472197" sldId="317"/>
            <ac:spMk id="2" creationId="{308C80C6-099C-3E7B-4729-577D35D1B3E7}"/>
          </ac:spMkLst>
        </pc:spChg>
      </pc:sldChg>
      <pc:sldChg chg="addSp modSp new mod">
        <pc:chgData name="Eva Navrátilová" userId="2f61512a55a7001d" providerId="LiveId" clId="{D38784F8-7CE2-4CD3-955B-AA013E5A42C9}" dt="2024-09-25T19:48:34.999" v="5565" actId="20577"/>
        <pc:sldMkLst>
          <pc:docMk/>
          <pc:sldMk cId="3860855998" sldId="318"/>
        </pc:sldMkLst>
        <pc:spChg chg="add mod">
          <ac:chgData name="Eva Navrátilová" userId="2f61512a55a7001d" providerId="LiveId" clId="{D38784F8-7CE2-4CD3-955B-AA013E5A42C9}" dt="2024-09-25T19:48:34.999" v="5565" actId="20577"/>
          <ac:spMkLst>
            <pc:docMk/>
            <pc:sldMk cId="3860855998" sldId="318"/>
            <ac:spMk id="2" creationId="{EF79C371-4DD9-AC41-C960-CE9759B3DB99}"/>
          </ac:spMkLst>
        </pc:spChg>
      </pc:sldChg>
      <pc:sldChg chg="addSp delSp modSp new mod">
        <pc:chgData name="Eva Navrátilová" userId="2f61512a55a7001d" providerId="LiveId" clId="{D38784F8-7CE2-4CD3-955B-AA013E5A42C9}" dt="2024-09-25T19:56:28.617" v="5708" actId="1076"/>
        <pc:sldMkLst>
          <pc:docMk/>
          <pc:sldMk cId="518752947" sldId="319"/>
        </pc:sldMkLst>
        <pc:spChg chg="add del mod">
          <ac:chgData name="Eva Navrátilová" userId="2f61512a55a7001d" providerId="LiveId" clId="{D38784F8-7CE2-4CD3-955B-AA013E5A42C9}" dt="2024-09-25T19:51:04.168" v="5613"/>
          <ac:spMkLst>
            <pc:docMk/>
            <pc:sldMk cId="518752947" sldId="319"/>
            <ac:spMk id="2" creationId="{450C6383-F4EB-9B36-7959-EF15527B1202}"/>
          </ac:spMkLst>
        </pc:spChg>
        <pc:spChg chg="add mod">
          <ac:chgData name="Eva Navrátilová" userId="2f61512a55a7001d" providerId="LiveId" clId="{D38784F8-7CE2-4CD3-955B-AA013E5A42C9}" dt="2024-09-25T19:56:28.617" v="5708" actId="1076"/>
          <ac:spMkLst>
            <pc:docMk/>
            <pc:sldMk cId="518752947" sldId="319"/>
            <ac:spMk id="3" creationId="{78D61271-91E9-81ED-6976-1A12D358B591}"/>
          </ac:spMkLst>
        </pc:spChg>
      </pc:sldChg>
      <pc:sldChg chg="addSp modSp new mod">
        <pc:chgData name="Eva Navrátilová" userId="2f61512a55a7001d" providerId="LiveId" clId="{D38784F8-7CE2-4CD3-955B-AA013E5A42C9}" dt="2024-09-25T19:57:07.149" v="5739" actId="20577"/>
        <pc:sldMkLst>
          <pc:docMk/>
          <pc:sldMk cId="2851621756" sldId="320"/>
        </pc:sldMkLst>
        <pc:spChg chg="add mod">
          <ac:chgData name="Eva Navrátilová" userId="2f61512a55a7001d" providerId="LiveId" clId="{D38784F8-7CE2-4CD3-955B-AA013E5A42C9}" dt="2024-09-25T19:57:07.149" v="5739" actId="20577"/>
          <ac:spMkLst>
            <pc:docMk/>
            <pc:sldMk cId="2851621756" sldId="320"/>
            <ac:spMk id="2" creationId="{B826A7D9-E3FA-3C73-3E9E-0A84F992E435}"/>
          </ac:spMkLst>
        </pc:spChg>
      </pc:sldChg>
    </pc:docChg>
  </pc:docChgLst>
  <pc:docChgLst>
    <pc:chgData name="Eva Navrátilová" userId="2f61512a55a7001d" providerId="LiveId" clId="{454E9490-1996-42ED-A4CF-8B0D424EFB5D}"/>
    <pc:docChg chg="custSel modSld">
      <pc:chgData name="Eva Navrátilová" userId="2f61512a55a7001d" providerId="LiveId" clId="{454E9490-1996-42ED-A4CF-8B0D424EFB5D}" dt="2024-11-03T08:30:10.834" v="46" actId="255"/>
      <pc:docMkLst>
        <pc:docMk/>
      </pc:docMkLst>
      <pc:sldChg chg="modSp mod">
        <pc:chgData name="Eva Navrátilová" userId="2f61512a55a7001d" providerId="LiveId" clId="{454E9490-1996-42ED-A4CF-8B0D424EFB5D}" dt="2024-11-03T08:30:10.834" v="46" actId="255"/>
        <pc:sldMkLst>
          <pc:docMk/>
          <pc:sldMk cId="2851621756" sldId="320"/>
        </pc:sldMkLst>
        <pc:spChg chg="mod">
          <ac:chgData name="Eva Navrátilová" userId="2f61512a55a7001d" providerId="LiveId" clId="{454E9490-1996-42ED-A4CF-8B0D424EFB5D}" dt="2024-11-03T08:30:10.834" v="46" actId="255"/>
          <ac:spMkLst>
            <pc:docMk/>
            <pc:sldMk cId="2851621756" sldId="320"/>
            <ac:spMk id="2" creationId="{B826A7D9-E3FA-3C73-3E9E-0A84F992E43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cs-CZ"/>
              <a:t>Kliknutím lze upravit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cs-CZ"/>
              <a:t>Kliknutím lze upravit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3E5059C3-6A89-4494-99FF-5A4D6FFD50EB}" type="datetimeFigureOut">
              <a:rPr lang="en-US" dirty="0"/>
              <a:t>11/3/2024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cs-CZ"/>
              <a:t>Kliknutím lze upravit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cs-CZ"/>
              <a:t>Kliknutím lze upravit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2609285" y="2851331"/>
            <a:ext cx="3893623" cy="307143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666635" y="2851331"/>
            <a:ext cx="3899798" cy="3071434"/>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11/3/2024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11/3/2024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11/3/2024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cs-CZ"/>
              <a:t>Kliknutím lze upravit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37D525BB-DA17-4BA0-B3C8-3AC3ABC827E6}"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B16C4C9A-3960-41CF-A4E9-2A8FB932454B}" type="datetimeFigureOut">
              <a:rPr lang="en-US" dirty="0"/>
              <a:t>11/3/2024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11/3/2024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cs.wikipedia.org/wiki/V%C4%9Bdom%C3%AD" TargetMode="External"/><Relationship Id="rId2" Type="http://schemas.openxmlformats.org/officeDocument/2006/relationships/hyperlink" Target="http://cs.wikipedia.org/wiki/Smysl_(biologie)" TargetMode="External"/><Relationship Id="rId1" Type="http://schemas.openxmlformats.org/officeDocument/2006/relationships/slideLayout" Target="../slideLayouts/slideLayout7.xml"/><Relationship Id="rId5" Type="http://schemas.openxmlformats.org/officeDocument/2006/relationships/hyperlink" Target="http://cs.wikipedia.org/wiki/Pam%C4%9B%C5%A5" TargetMode="External"/><Relationship Id="rId4" Type="http://schemas.openxmlformats.org/officeDocument/2006/relationships/hyperlink" Target="http://cs.wikipedia.org/wiki/%C3%9Anava"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8" Type="http://schemas.openxmlformats.org/officeDocument/2006/relationships/hyperlink" Target="https://cs.wikipedia.org/wiki/M%C3%A1nie" TargetMode="External"/><Relationship Id="rId3" Type="http://schemas.openxmlformats.org/officeDocument/2006/relationships/hyperlink" Target="https://cs.wikipedia.org/w/index.php?title=Kognitivn%C3%AD&amp;action=edit&amp;redlink=1" TargetMode="External"/><Relationship Id="rId7" Type="http://schemas.openxmlformats.org/officeDocument/2006/relationships/hyperlink" Target="https://cs.wikipedia.org/wiki/Euforie" TargetMode="External"/><Relationship Id="rId2" Type="http://schemas.openxmlformats.org/officeDocument/2006/relationships/hyperlink" Target="https://cs.wikipedia.org/wiki/Pam%C4%9B%C5%A5" TargetMode="External"/><Relationship Id="rId1" Type="http://schemas.openxmlformats.org/officeDocument/2006/relationships/slideLayout" Target="../slideLayouts/slideLayout7.xml"/><Relationship Id="rId6" Type="http://schemas.openxmlformats.org/officeDocument/2006/relationships/hyperlink" Target="https://cs.wikipedia.org/wiki/Apatie" TargetMode="External"/><Relationship Id="rId11" Type="http://schemas.openxmlformats.org/officeDocument/2006/relationships/hyperlink" Target="https://cs.wikipedia.org/wiki/Paranoia" TargetMode="External"/><Relationship Id="rId5" Type="http://schemas.openxmlformats.org/officeDocument/2006/relationships/hyperlink" Target="https://cs.wikipedia.org/wiki/%C3%9Azkost" TargetMode="External"/><Relationship Id="rId10" Type="http://schemas.openxmlformats.org/officeDocument/2006/relationships/hyperlink" Target="https://cs.wikipedia.org/wiki/Iluze" TargetMode="External"/><Relationship Id="rId4" Type="http://schemas.openxmlformats.org/officeDocument/2006/relationships/hyperlink" Target="https://cs.wikipedia.org/wiki/Delirium" TargetMode="External"/><Relationship Id="rId9" Type="http://schemas.openxmlformats.org/officeDocument/2006/relationships/hyperlink" Target="https://cs.wikipedia.org/wiki/Halucinace"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cs.wikipedia.org/wiki/Deprese_(psychologie)" TargetMode="External"/><Relationship Id="rId3" Type="http://schemas.openxmlformats.org/officeDocument/2006/relationships/hyperlink" Target="https://cs.wikipedia.org/wiki/Mozek" TargetMode="External"/><Relationship Id="rId7" Type="http://schemas.openxmlformats.org/officeDocument/2006/relationships/hyperlink" Target="https://cs.wikipedia.org/wiki/Apatie" TargetMode="External"/><Relationship Id="rId2" Type="http://schemas.openxmlformats.org/officeDocument/2006/relationships/hyperlink" Target="https://cs.wikipedia.org/w/index.php?title=Neurodegenerativn%C3%AD_onemocn%C4%9Bn%C3%AD&amp;action=edit&amp;redlink=1" TargetMode="External"/><Relationship Id="rId1" Type="http://schemas.openxmlformats.org/officeDocument/2006/relationships/slideLayout" Target="../slideLayouts/slideLayout7.xml"/><Relationship Id="rId6" Type="http://schemas.openxmlformats.org/officeDocument/2006/relationships/hyperlink" Target="https://cs.wikipedia.org/w/index.php?title=Zapom%C4%9Btlivost&amp;action=edit&amp;redlink=1" TargetMode="External"/><Relationship Id="rId11" Type="http://schemas.openxmlformats.org/officeDocument/2006/relationships/hyperlink" Target="https://cs.wikipedia.org/wiki/Blud" TargetMode="External"/><Relationship Id="rId5" Type="http://schemas.openxmlformats.org/officeDocument/2006/relationships/hyperlink" Target="https://cs.wikipedia.org/wiki/Demence" TargetMode="External"/><Relationship Id="rId10" Type="http://schemas.openxmlformats.org/officeDocument/2006/relationships/hyperlink" Target="https://cs.wikipedia.org/w/index.php?title=Vzn%C4%9Btlivost&amp;action=edit&amp;redlink=1" TargetMode="External"/><Relationship Id="rId4" Type="http://schemas.openxmlformats.org/officeDocument/2006/relationships/hyperlink" Target="https://cs.wikipedia.org/wiki/Neuron" TargetMode="External"/><Relationship Id="rId9" Type="http://schemas.openxmlformats.org/officeDocument/2006/relationships/hyperlink" Target="https://cs.wikipedia.org/wiki/%C3%9Azkost"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www.stefajir.cz/?q=zanety-mozku" TargetMode="External"/><Relationship Id="rId13" Type="http://schemas.openxmlformats.org/officeDocument/2006/relationships/hyperlink" Target="http://www.stefajir.cz/?q=delirium" TargetMode="External"/><Relationship Id="rId3" Type="http://schemas.openxmlformats.org/officeDocument/2006/relationships/hyperlink" Target="http://www.stefajir.cz/?q=rakovina-mozku" TargetMode="External"/><Relationship Id="rId7" Type="http://schemas.openxmlformats.org/officeDocument/2006/relationships/hyperlink" Target="http://www.stefajir.cz/?q=abstinencni-priznaky-u-alkoholu" TargetMode="External"/><Relationship Id="rId12" Type="http://schemas.openxmlformats.org/officeDocument/2006/relationships/hyperlink" Target="http://www.stefajir.cz/?q=ztrata-pameti" TargetMode="External"/><Relationship Id="rId2" Type="http://schemas.openxmlformats.org/officeDocument/2006/relationships/hyperlink" Target="http://www.stefajir.cz/?q=mozkova-mrtvice-neboli-cevni-mozkova-prihoda-cmp" TargetMode="External"/><Relationship Id="rId1" Type="http://schemas.openxmlformats.org/officeDocument/2006/relationships/slideLayout" Target="../slideLayouts/slideLayout7.xml"/><Relationship Id="rId6" Type="http://schemas.openxmlformats.org/officeDocument/2006/relationships/hyperlink" Target="http://www.stefajir.cz/?q=alkoholizmus" TargetMode="External"/><Relationship Id="rId11" Type="http://schemas.openxmlformats.org/officeDocument/2006/relationships/hyperlink" Target="http://www.stefajir.cz/?q=demence" TargetMode="External"/><Relationship Id="rId5" Type="http://schemas.openxmlformats.org/officeDocument/2006/relationships/hyperlink" Target="http://www.stefajir.cz/?q=cichani-toluenu" TargetMode="External"/><Relationship Id="rId10" Type="http://schemas.openxmlformats.org/officeDocument/2006/relationships/hyperlink" Target="http://www.stefajir.cz/?q=epilepsie" TargetMode="External"/><Relationship Id="rId4" Type="http://schemas.openxmlformats.org/officeDocument/2006/relationships/hyperlink" Target="http://www.stefajir.cz/?q=krvaceni-do-mozku" TargetMode="External"/><Relationship Id="rId9" Type="http://schemas.openxmlformats.org/officeDocument/2006/relationships/hyperlink" Target="http://www.stefajir.cz/?q=meningitida" TargetMode="External"/><Relationship Id="rId14" Type="http://schemas.openxmlformats.org/officeDocument/2006/relationships/hyperlink" Target="http://www.stefajir.cz/?q=antipsychotika"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s://cs.wikipedia.org/wiki/Blud" TargetMode="External"/><Relationship Id="rId2" Type="http://schemas.openxmlformats.org/officeDocument/2006/relationships/hyperlink" Target="https://cs.wikipedia.org/wiki/Halucinace" TargetMode="External"/><Relationship Id="rId1" Type="http://schemas.openxmlformats.org/officeDocument/2006/relationships/slideLayout" Target="../slideLayouts/slideLayout7.xml"/><Relationship Id="rId6" Type="http://schemas.openxmlformats.org/officeDocument/2006/relationships/hyperlink" Target="https://cs.wikipedia.org/w/index.php?title=Katatonie&amp;action=edit&amp;redlink=1" TargetMode="External"/><Relationship Id="rId5" Type="http://schemas.openxmlformats.org/officeDocument/2006/relationships/hyperlink" Target="https://cs.wikipedia.org/wiki/Emoce" TargetMode="External"/><Relationship Id="rId4" Type="http://schemas.openxmlformats.org/officeDocument/2006/relationships/hyperlink" Target="https://cs.wikipedia.org/wiki/Paranoia"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8" Type="http://schemas.openxmlformats.org/officeDocument/2006/relationships/hyperlink" Target="https://cs.wikipedia.org/wiki/%C3%9Azkostn%C3%A1_porucha" TargetMode="External"/><Relationship Id="rId3" Type="http://schemas.openxmlformats.org/officeDocument/2006/relationships/hyperlink" Target="https://cs.wikipedia.org/wiki/Paranoia" TargetMode="External"/><Relationship Id="rId7" Type="http://schemas.openxmlformats.org/officeDocument/2006/relationships/hyperlink" Target="https://cs.wikipedia.org/wiki/Komorbidita" TargetMode="External"/><Relationship Id="rId2" Type="http://schemas.openxmlformats.org/officeDocument/2006/relationships/hyperlink" Target="https://cs.wikipedia.org/w/index.php?title=Sluchov%C3%A1_halucinace&amp;action=edit&amp;redlink=1" TargetMode="External"/><Relationship Id="rId1" Type="http://schemas.openxmlformats.org/officeDocument/2006/relationships/slideLayout" Target="../slideLayouts/slideLayout7.xml"/><Relationship Id="rId6" Type="http://schemas.openxmlformats.org/officeDocument/2006/relationships/hyperlink" Target="https://cs.wikipedia.org/wiki/Pozn%C3%A1n%C3%AD" TargetMode="External"/><Relationship Id="rId5" Type="http://schemas.openxmlformats.org/officeDocument/2006/relationships/hyperlink" Target="https://cs.wikipedia.org/w/index.php?title=Zmatenost&amp;action=edit&amp;redlink=1" TargetMode="External"/><Relationship Id="rId10" Type="http://schemas.openxmlformats.org/officeDocument/2006/relationships/hyperlink" Target="https://cs.wikipedia.org/wiki/Sebevra%C5%BEda" TargetMode="External"/><Relationship Id="rId4" Type="http://schemas.openxmlformats.org/officeDocument/2006/relationships/hyperlink" Target="https://cs.wikipedia.org/wiki/Blud" TargetMode="External"/><Relationship Id="rId9" Type="http://schemas.openxmlformats.org/officeDocument/2006/relationships/hyperlink" Target="https://cs.wikipedia.org/wiki/O%C4%8Dek%C3%A1van%C3%A1_d%C3%A9lka_%C5%BEivota"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hyperlink" Target="https://cs.wikipedia.org/w/index.php?title=Soust%C5%99ed%C4%9Bn%C3%AD&amp;action=edit&amp;redlink=1" TargetMode="External"/><Relationship Id="rId13" Type="http://schemas.openxmlformats.org/officeDocument/2006/relationships/hyperlink" Target="https://cs.wikipedia.org/w/index.php?title=Psychomotorika&amp;action=edit&amp;redlink=1" TargetMode="External"/><Relationship Id="rId3" Type="http://schemas.openxmlformats.org/officeDocument/2006/relationships/hyperlink" Target="https://cs.wikipedia.org/wiki/%C3%9Azkost" TargetMode="External"/><Relationship Id="rId7" Type="http://schemas.openxmlformats.org/officeDocument/2006/relationships/hyperlink" Target="https://cs.wikipedia.org/wiki/%C3%9Anava" TargetMode="External"/><Relationship Id="rId12" Type="http://schemas.openxmlformats.org/officeDocument/2006/relationships/hyperlink" Target="https://cs.wikipedia.org/wiki/My%C5%A1len%C3%AD" TargetMode="External"/><Relationship Id="rId2" Type="http://schemas.openxmlformats.org/officeDocument/2006/relationships/hyperlink" Target="https://cs.wikipedia.org/wiki/N%C3%A1lada" TargetMode="External"/><Relationship Id="rId1" Type="http://schemas.openxmlformats.org/officeDocument/2006/relationships/slideLayout" Target="../slideLayouts/slideLayout7.xml"/><Relationship Id="rId6" Type="http://schemas.openxmlformats.org/officeDocument/2006/relationships/hyperlink" Target="https://cs.wikipedia.org/w/index.php?title=Sebed%C5%AFv%C4%9Bra&amp;action=edit&amp;redlink=1" TargetMode="External"/><Relationship Id="rId11" Type="http://schemas.openxmlformats.org/officeDocument/2006/relationships/hyperlink" Target="https://cs.wikipedia.org/wiki/Deprese" TargetMode="External"/><Relationship Id="rId5" Type="http://schemas.openxmlformats.org/officeDocument/2006/relationships/hyperlink" Target="https://cs.wikipedia.org/wiki/Agrese" TargetMode="External"/><Relationship Id="rId10" Type="http://schemas.openxmlformats.org/officeDocument/2006/relationships/hyperlink" Target="https://cs.wikipedia.org/wiki/Antidepresivum" TargetMode="External"/><Relationship Id="rId4" Type="http://schemas.openxmlformats.org/officeDocument/2006/relationships/hyperlink" Target="https://cs.wikipedia.org/wiki/Vina" TargetMode="External"/><Relationship Id="rId9" Type="http://schemas.openxmlformats.org/officeDocument/2006/relationships/hyperlink" Target="https://cs.wikipedia.org/wiki/Cynik" TargetMode="External"/><Relationship Id="rId14" Type="http://schemas.openxmlformats.org/officeDocument/2006/relationships/hyperlink" Target="https://cs.wikipedia.org/wiki/Sp%C3%A1nek"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8" Type="http://schemas.openxmlformats.org/officeDocument/2006/relationships/hyperlink" Target="https://cs.wikipedia.org/wiki/Hus%C3%AD_k%C5%AF%C5%BEe" TargetMode="External"/><Relationship Id="rId3" Type="http://schemas.openxmlformats.org/officeDocument/2006/relationships/hyperlink" Target="https://cs.wikipedia.org/wiki/%C3%9Azkost" TargetMode="External"/><Relationship Id="rId7" Type="http://schemas.openxmlformats.org/officeDocument/2006/relationships/hyperlink" Target="https://cs.wikipedia.org/wiki/Krevn%C3%AD_tlak" TargetMode="External"/><Relationship Id="rId2" Type="http://schemas.openxmlformats.org/officeDocument/2006/relationships/hyperlink" Target="https://cs.wikipedia.org/wiki/Du%C5%A1evn%C3%AD_porucha" TargetMode="External"/><Relationship Id="rId1" Type="http://schemas.openxmlformats.org/officeDocument/2006/relationships/slideLayout" Target="../slideLayouts/slideLayout7.xml"/><Relationship Id="rId6" Type="http://schemas.openxmlformats.org/officeDocument/2006/relationships/hyperlink" Target="https://cs.wikipedia.org/wiki/Srdce" TargetMode="External"/><Relationship Id="rId11" Type="http://schemas.openxmlformats.org/officeDocument/2006/relationships/hyperlink" Target="https://cs.wikipedia.org/wiki/Pot" TargetMode="External"/><Relationship Id="rId5" Type="http://schemas.openxmlformats.org/officeDocument/2006/relationships/hyperlink" Target="https://cs.wikipedia.org/wiki/Nebezpe%C4%8D%C3%AD" TargetMode="External"/><Relationship Id="rId10" Type="http://schemas.openxmlformats.org/officeDocument/2006/relationships/hyperlink" Target="https://cs.wikipedia.org/wiki/Strach" TargetMode="External"/><Relationship Id="rId4" Type="http://schemas.openxmlformats.org/officeDocument/2006/relationships/hyperlink" Target="https://cs.wikipedia.org/wiki/Emoce" TargetMode="External"/><Relationship Id="rId9" Type="http://schemas.openxmlformats.org/officeDocument/2006/relationships/hyperlink" Target="https://cs.wikipedia.org/wiki/Agrese"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cs.wikipedia.org/wiki/Hyperventilace" TargetMode="External"/><Relationship Id="rId2" Type="http://schemas.openxmlformats.org/officeDocument/2006/relationships/hyperlink" Target="https://cs.wikipedia.org/wiki/Panika"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hyperlink" Target="https://www.youtube.com/@ZIVOTZAZDI" TargetMode="Externa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CFBA23-BD51-D4C5-B4CC-290BC1116B8D}"/>
              </a:ext>
            </a:extLst>
          </p:cNvPr>
          <p:cNvSpPr>
            <a:spLocks noGrp="1"/>
          </p:cNvSpPr>
          <p:nvPr>
            <p:ph type="ctrTitle"/>
          </p:nvPr>
        </p:nvSpPr>
        <p:spPr>
          <a:xfrm>
            <a:off x="1317523" y="3645308"/>
            <a:ext cx="7344696" cy="2268559"/>
          </a:xfrm>
        </p:spPr>
        <p:txBody>
          <a:bodyPr>
            <a:normAutofit/>
          </a:bodyPr>
          <a:lstStyle/>
          <a:p>
            <a:r>
              <a:rPr lang="cs-CZ" sz="4800" dirty="0">
                <a:solidFill>
                  <a:schemeClr val="tx1">
                    <a:lumMod val="95000"/>
                  </a:schemeClr>
                </a:solidFill>
              </a:rPr>
              <a:t>PSYCHOPATOLOGIE PRO POMÁHAJÍCÍ PROFESE</a:t>
            </a:r>
          </a:p>
        </p:txBody>
      </p:sp>
      <p:sp>
        <p:nvSpPr>
          <p:cNvPr id="3" name="Podnadpis 2">
            <a:extLst>
              <a:ext uri="{FF2B5EF4-FFF2-40B4-BE49-F238E27FC236}">
                <a16:creationId xmlns:a16="http://schemas.microsoft.com/office/drawing/2014/main" id="{63E7B63D-ED79-4A51-086F-7D652C133CE3}"/>
              </a:ext>
            </a:extLst>
          </p:cNvPr>
          <p:cNvSpPr>
            <a:spLocks noGrp="1"/>
          </p:cNvSpPr>
          <p:nvPr>
            <p:ph type="subTitle" idx="1"/>
          </p:nvPr>
        </p:nvSpPr>
        <p:spPr>
          <a:xfrm>
            <a:off x="2791938" y="2386773"/>
            <a:ext cx="5357600" cy="1160213"/>
          </a:xfrm>
        </p:spPr>
        <p:txBody>
          <a:bodyPr/>
          <a:lstStyle/>
          <a:p>
            <a:r>
              <a:rPr lang="cs-CZ" dirty="0"/>
              <a:t>MUDr. Mgr. Eva Navrátilová</a:t>
            </a:r>
          </a:p>
        </p:txBody>
      </p:sp>
    </p:spTree>
    <p:extLst>
      <p:ext uri="{BB962C8B-B14F-4D97-AF65-F5344CB8AC3E}">
        <p14:creationId xmlns:p14="http://schemas.microsoft.com/office/powerpoint/2010/main" val="143453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5BD8DA8-BBFA-54A6-07C7-37C023B9C6C8}"/>
              </a:ext>
            </a:extLst>
          </p:cNvPr>
          <p:cNvSpPr txBox="1"/>
          <p:nvPr/>
        </p:nvSpPr>
        <p:spPr>
          <a:xfrm>
            <a:off x="1252331" y="417443"/>
            <a:ext cx="9014792" cy="6160148"/>
          </a:xfrm>
          <a:prstGeom prst="rect">
            <a:avLst/>
          </a:prstGeom>
          <a:noFill/>
        </p:spPr>
        <p:txBody>
          <a:bodyPr wrap="square" rtlCol="0">
            <a:spAutoFit/>
          </a:bodyPr>
          <a:lstStyle/>
          <a:p>
            <a:pPr algn="just"/>
            <a:r>
              <a:rPr lang="cs-CZ" sz="2400" b="1" u="sng" dirty="0"/>
              <a:t>Emotivita a její poruchy</a:t>
            </a:r>
          </a:p>
          <a:p>
            <a:pPr algn="just"/>
            <a:endParaRPr lang="cs-CZ" dirty="0"/>
          </a:p>
          <a:p>
            <a:pPr algn="just"/>
            <a:r>
              <a:rPr lang="cs-CZ" sz="1800" dirty="0">
                <a:effectLst/>
                <a:ea typeface="Arial" panose="020B0604020202020204" pitchFamily="34" charset="0"/>
                <a:cs typeface="Arial" panose="020B0604020202020204" pitchFamily="34" charset="0"/>
              </a:rPr>
              <a:t>Emoce </a:t>
            </a:r>
            <a:r>
              <a:rPr lang="cs-CZ" sz="1800" u="sng" dirty="0">
                <a:effectLst/>
                <a:ea typeface="Arial" panose="020B0604020202020204" pitchFamily="34" charset="0"/>
                <a:cs typeface="Arial" panose="020B0604020202020204" pitchFamily="34" charset="0"/>
              </a:rPr>
              <a:t>vyjadřují subjektivní vztah člověka k jeho vlastním projevům a jeho okolí</a:t>
            </a:r>
            <a:r>
              <a:rPr lang="cs-CZ" sz="1800" dirty="0">
                <a:effectLst/>
                <a:ea typeface="Arial" panose="020B0604020202020204" pitchFamily="34" charset="0"/>
                <a:cs typeface="Arial" panose="020B0604020202020204" pitchFamily="34" charset="0"/>
              </a:rPr>
              <a:t>, jsou to psychické projevy, které mají hodnotící význam (vyjadřujeme jimi, zda je nám něco příjemné nebo nepříjemné, svůj kladný či záporný postoj). Doprovázejí každé duševní dění člověka. Emotivita je závislá na věku a pohlaví, má vztah k adaptaci je regulována interpersonálními vztahy.</a:t>
            </a:r>
          </a:p>
          <a:p>
            <a:pPr algn="just"/>
            <a:endParaRPr lang="cs-CZ" dirty="0"/>
          </a:p>
          <a:p>
            <a:pPr algn="just">
              <a:lnSpc>
                <a:spcPct val="115000"/>
              </a:lnSpc>
              <a:spcBef>
                <a:spcPts val="1200"/>
              </a:spcBef>
              <a:spcAft>
                <a:spcPts val="1200"/>
              </a:spcAft>
            </a:pPr>
            <a:r>
              <a:rPr lang="cs-CZ" sz="1800" b="1" i="1" cap="all" dirty="0">
                <a:effectLst/>
                <a:ea typeface="Arial" panose="020B0604020202020204" pitchFamily="34" charset="0"/>
                <a:cs typeface="Arial" panose="020B0604020202020204" pitchFamily="34" charset="0"/>
              </a:rPr>
              <a:t>afekt =</a:t>
            </a:r>
            <a:r>
              <a:rPr lang="cs-CZ" sz="1800" dirty="0">
                <a:effectLst/>
                <a:ea typeface="Arial" panose="020B0604020202020204" pitchFamily="34" charset="0"/>
                <a:cs typeface="Arial" panose="020B0604020202020204" pitchFamily="34" charset="0"/>
              </a:rPr>
              <a:t> prudká, velmi intenzivní emoční reakce, která se vyznačuje rychlým vznikem, bouřlivým průběhem a krátkým trváním. Je provázen zřetelnými </a:t>
            </a:r>
            <a:r>
              <a:rPr lang="cs-CZ" sz="1800" u="sng" dirty="0">
                <a:effectLst/>
                <a:ea typeface="Arial" panose="020B0604020202020204" pitchFamily="34" charset="0"/>
                <a:cs typeface="Arial" panose="020B0604020202020204" pitchFamily="34" charset="0"/>
              </a:rPr>
              <a:t>somatickými projevy</a:t>
            </a:r>
            <a:r>
              <a:rPr lang="cs-CZ" sz="1800" dirty="0">
                <a:effectLst/>
                <a:ea typeface="Arial" panose="020B0604020202020204" pitchFamily="34" charset="0"/>
                <a:cs typeface="Arial" panose="020B0604020202020204" pitchFamily="34" charset="0"/>
              </a:rPr>
              <a:t> (mimické, pantomimické, vegetativní). Každý afekt, který vznikl, má </a:t>
            </a:r>
            <a:r>
              <a:rPr lang="cs-CZ" sz="1800" u="sng" dirty="0">
                <a:effectLst/>
                <a:ea typeface="Arial" panose="020B0604020202020204" pitchFamily="34" charset="0"/>
                <a:cs typeface="Arial" panose="020B0604020202020204" pitchFamily="34" charset="0"/>
              </a:rPr>
              <a:t>tendenci k vybití</a:t>
            </a:r>
            <a:r>
              <a:rPr lang="cs-CZ" sz="1800" dirty="0">
                <a:effectLst/>
                <a:ea typeface="Arial" panose="020B0604020202020204" pitchFamily="34" charset="0"/>
                <a:cs typeface="Arial" panose="020B0604020202020204" pitchFamily="34" charset="0"/>
              </a:rPr>
              <a:t> a pokud k němu nedojde, vznikne </a:t>
            </a:r>
            <a:r>
              <a:rPr lang="cs-CZ" sz="1800" u="sng" dirty="0">
                <a:effectLst/>
                <a:ea typeface="Arial" panose="020B0604020202020204" pitchFamily="34" charset="0"/>
                <a:cs typeface="Arial" panose="020B0604020202020204" pitchFamily="34" charset="0"/>
              </a:rPr>
              <a:t>městnání afektu</a:t>
            </a:r>
            <a:r>
              <a:rPr lang="cs-CZ" sz="1800" dirty="0">
                <a:effectLst/>
                <a:ea typeface="Arial" panose="020B0604020202020204" pitchFamily="34" charset="0"/>
                <a:cs typeface="Arial" panose="020B0604020202020204" pitchFamily="34" charset="0"/>
              </a:rPr>
              <a:t>, což vede k úzkosti a jeho následky se projeví tím, že někdy zcela nepatrná příčina může vyvolat nadměrnou reakci.</a:t>
            </a:r>
          </a:p>
          <a:p>
            <a:pPr algn="just">
              <a:lnSpc>
                <a:spcPct val="115000"/>
              </a:lnSpc>
              <a:spcBef>
                <a:spcPts val="1200"/>
              </a:spcBef>
              <a:spcAft>
                <a:spcPts val="1200"/>
              </a:spcAft>
            </a:pPr>
            <a:r>
              <a:rPr lang="cs-CZ" sz="1800" b="1" i="1" cap="all" dirty="0">
                <a:effectLst/>
                <a:ea typeface="Arial" panose="020B0604020202020204" pitchFamily="34" charset="0"/>
                <a:cs typeface="Arial" panose="020B0604020202020204" pitchFamily="34" charset="0"/>
              </a:rPr>
              <a:t>nálada =</a:t>
            </a:r>
            <a:r>
              <a:rPr lang="cs-CZ" sz="1800" dirty="0">
                <a:effectLst/>
                <a:ea typeface="Arial" panose="020B0604020202020204" pitchFamily="34" charset="0"/>
                <a:cs typeface="Arial" panose="020B0604020202020204" pitchFamily="34" charset="0"/>
              </a:rPr>
              <a:t> stav, který vyjadřuje trvalejší pohotovost emoční reakce v určitém směru, má </a:t>
            </a:r>
            <a:r>
              <a:rPr lang="cs-CZ" sz="1800" u="sng" dirty="0">
                <a:effectLst/>
                <a:ea typeface="Arial" panose="020B0604020202020204" pitchFamily="34" charset="0"/>
                <a:cs typeface="Arial" panose="020B0604020202020204" pitchFamily="34" charset="0"/>
              </a:rPr>
              <a:t>menší intenzitu</a:t>
            </a:r>
            <a:r>
              <a:rPr lang="cs-CZ" sz="1800" dirty="0">
                <a:effectLst/>
                <a:ea typeface="Arial" panose="020B0604020202020204" pitchFamily="34" charset="0"/>
                <a:cs typeface="Arial" panose="020B0604020202020204" pitchFamily="34" charset="0"/>
              </a:rPr>
              <a:t> než afekt, ale </a:t>
            </a:r>
            <a:r>
              <a:rPr lang="cs-CZ" sz="1800" u="sng" dirty="0">
                <a:effectLst/>
                <a:ea typeface="Arial" panose="020B0604020202020204" pitchFamily="34" charset="0"/>
                <a:cs typeface="Arial" panose="020B0604020202020204" pitchFamily="34" charset="0"/>
              </a:rPr>
              <a:t>delší trvání</a:t>
            </a:r>
            <a:r>
              <a:rPr lang="cs-CZ" sz="1800" dirty="0">
                <a:effectLst/>
                <a:ea typeface="Arial" panose="020B0604020202020204" pitchFamily="34" charset="0"/>
                <a:cs typeface="Arial" panose="020B0604020202020204" pitchFamily="34" charset="0"/>
              </a:rPr>
              <a:t>. Nálada dává všem ostatním emočním reakcím určité podbarvení (shodné reakce zvýrazňuje, odlišné potlačuje). Na náladu působí řada vnitřních i vnějších vlivů (zdravotní stav, počasí, prostředí…).</a:t>
            </a:r>
          </a:p>
          <a:p>
            <a:endParaRPr lang="cs-CZ" dirty="0"/>
          </a:p>
        </p:txBody>
      </p:sp>
    </p:spTree>
    <p:extLst>
      <p:ext uri="{BB962C8B-B14F-4D97-AF65-F5344CB8AC3E}">
        <p14:creationId xmlns:p14="http://schemas.microsoft.com/office/powerpoint/2010/main" val="8498632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43B61F17-0CF1-0B8E-2E63-6226F6883A8B}"/>
              </a:ext>
            </a:extLst>
          </p:cNvPr>
          <p:cNvSpPr txBox="1"/>
          <p:nvPr/>
        </p:nvSpPr>
        <p:spPr>
          <a:xfrm>
            <a:off x="1689652" y="805070"/>
            <a:ext cx="8835887" cy="5358390"/>
          </a:xfrm>
          <a:prstGeom prst="rect">
            <a:avLst/>
          </a:prstGeom>
          <a:noFill/>
        </p:spPr>
        <p:txBody>
          <a:bodyPr wrap="square" rtlCol="0">
            <a:spAutoFit/>
          </a:bodyPr>
          <a:lstStyle/>
          <a:p>
            <a:pPr algn="just"/>
            <a:r>
              <a:rPr lang="cs-CZ" b="1" u="sng" dirty="0">
                <a:latin typeface="Arial" panose="020B0604020202020204" pitchFamily="34" charset="0"/>
              </a:rPr>
              <a:t>Poruchy nálady</a:t>
            </a:r>
          </a:p>
          <a:p>
            <a:pPr algn="just"/>
            <a:endParaRPr lang="cs-CZ" dirty="0">
              <a:latin typeface="Arial" panose="020B0604020202020204" pitchFamily="34" charset="0"/>
            </a:endParaRPr>
          </a:p>
          <a:p>
            <a:pPr algn="just">
              <a:lnSpc>
                <a:spcPct val="115000"/>
              </a:lnSpc>
              <a:spcBef>
                <a:spcPts val="1200"/>
              </a:spcBef>
              <a:spcAft>
                <a:spcPts val="1200"/>
              </a:spcAft>
            </a:pPr>
            <a:r>
              <a:rPr lang="cs-CZ" sz="1800" dirty="0">
                <a:effectLst/>
                <a:latin typeface="Arial" panose="020B0604020202020204" pitchFamily="34" charset="0"/>
                <a:ea typeface="Arial" panose="020B0604020202020204" pitchFamily="34" charset="0"/>
                <a:cs typeface="Arial" panose="020B0604020202020204" pitchFamily="34" charset="0"/>
              </a:rPr>
              <a:t>Vyznačují se především </a:t>
            </a:r>
            <a:r>
              <a:rPr lang="cs-CZ" sz="1800" u="sng" dirty="0">
                <a:effectLst/>
                <a:latin typeface="Arial" panose="020B0604020202020204" pitchFamily="34" charset="0"/>
                <a:ea typeface="Arial" panose="020B0604020202020204" pitchFamily="34" charset="0"/>
                <a:cs typeface="Arial" panose="020B0604020202020204" pitchFamily="34" charset="0"/>
              </a:rPr>
              <a:t>nepřiměřeností v délce trvání</a:t>
            </a:r>
            <a:r>
              <a:rPr lang="cs-CZ" sz="1800" dirty="0">
                <a:effectLst/>
                <a:latin typeface="Arial" panose="020B0604020202020204" pitchFamily="34" charset="0"/>
                <a:ea typeface="Arial" panose="020B0604020202020204" pitchFamily="34" charset="0"/>
                <a:cs typeface="Arial" panose="020B0604020202020204" pitchFamily="34" charset="0"/>
              </a:rPr>
              <a:t>, ale rovněž </a:t>
            </a:r>
            <a:r>
              <a:rPr lang="cs-CZ" sz="1800" u="sng" dirty="0">
                <a:effectLst/>
                <a:latin typeface="Arial" panose="020B0604020202020204" pitchFamily="34" charset="0"/>
                <a:ea typeface="Arial" panose="020B0604020202020204" pitchFamily="34" charset="0"/>
                <a:cs typeface="Arial" panose="020B0604020202020204" pitchFamily="34" charset="0"/>
              </a:rPr>
              <a:t>intenzita je nepřiměřená dané situaci</a:t>
            </a:r>
            <a:r>
              <a:rPr lang="cs-CZ" sz="1800" dirty="0">
                <a:effectLst/>
                <a:latin typeface="Arial" panose="020B0604020202020204" pitchFamily="34" charset="0"/>
                <a:ea typeface="Arial" panose="020B0604020202020204" pitchFamily="34" charset="0"/>
                <a:cs typeface="Arial" panose="020B0604020202020204" pitchFamily="34" charset="0"/>
              </a:rPr>
              <a:t>. Uplatňuje se i kvantitativní hledisko – podle toho můžeme rozlišovat náladu zvýšenou nebo sníženou. </a:t>
            </a:r>
            <a:r>
              <a:rPr lang="cs-CZ" sz="1800" dirty="0" err="1">
                <a:effectLst/>
                <a:latin typeface="Arial" panose="020B0604020202020204" pitchFamily="34" charset="0"/>
                <a:ea typeface="Arial" panose="020B0604020202020204" pitchFamily="34" charset="0"/>
                <a:cs typeface="Arial" panose="020B0604020202020204" pitchFamily="34" charset="0"/>
              </a:rPr>
              <a:t>Patická</a:t>
            </a:r>
            <a:r>
              <a:rPr lang="cs-CZ" sz="1800" dirty="0">
                <a:effectLst/>
                <a:latin typeface="Arial" panose="020B0604020202020204" pitchFamily="34" charset="0"/>
                <a:ea typeface="Arial" panose="020B0604020202020204" pitchFamily="34" charset="0"/>
                <a:cs typeface="Arial" panose="020B0604020202020204" pitchFamily="34" charset="0"/>
              </a:rPr>
              <a:t> nálada má výrazný vliv na celou psychickou činnost a chování nemocného. Chorobná nálada může být vyvolána i nepatrnými podněty, jindy žádný podnět nezjistíme. Rozlišujeme dva základní okruhy </a:t>
            </a:r>
            <a:r>
              <a:rPr lang="cs-CZ" sz="1800" dirty="0" err="1">
                <a:effectLst/>
                <a:latin typeface="Arial" panose="020B0604020202020204" pitchFamily="34" charset="0"/>
                <a:ea typeface="Arial" panose="020B0604020202020204" pitchFamily="34" charset="0"/>
                <a:cs typeface="Arial" panose="020B0604020202020204" pitchFamily="34" charset="0"/>
              </a:rPr>
              <a:t>patické</a:t>
            </a:r>
            <a:r>
              <a:rPr lang="cs-CZ" sz="1800" dirty="0">
                <a:effectLst/>
                <a:latin typeface="Arial" panose="020B0604020202020204" pitchFamily="34" charset="0"/>
                <a:ea typeface="Arial" panose="020B0604020202020204" pitchFamily="34" charset="0"/>
                <a:cs typeface="Arial" panose="020B0604020202020204" pitchFamily="34" charset="0"/>
              </a:rPr>
              <a:t> nálady – expanzivní a depresivní.</a:t>
            </a:r>
          </a:p>
          <a:p>
            <a:pPr algn="just"/>
            <a:r>
              <a:rPr lang="cs-CZ" sz="1800" dirty="0">
                <a:effectLst/>
                <a:latin typeface="Arial" panose="020B0604020202020204" pitchFamily="34" charset="0"/>
                <a:ea typeface="Arial" panose="020B0604020202020204" pitchFamily="34" charset="0"/>
                <a:cs typeface="Arial" panose="020B0604020202020204" pitchFamily="34" charset="0"/>
              </a:rPr>
              <a:t>EXPANZIVNÍ NÁLADA se projevuje zvýšenou emoční reaktivitou, zvýšenou vitalitou, aktivitou, agilností, zvýšeným sebevědomím. Nemocný zasahuje do činnosti svého okolí, při vystupňování této nálady se objevuje neklid. Patří sem euforie, </a:t>
            </a:r>
            <a:r>
              <a:rPr lang="cs-CZ" sz="1800" dirty="0" err="1">
                <a:effectLst/>
                <a:latin typeface="Arial" panose="020B0604020202020204" pitchFamily="34" charset="0"/>
                <a:ea typeface="Arial" panose="020B0604020202020204" pitchFamily="34" charset="0"/>
                <a:cs typeface="Arial" panose="020B0604020202020204" pitchFamily="34" charset="0"/>
              </a:rPr>
              <a:t>hypománie</a:t>
            </a:r>
            <a:r>
              <a:rPr lang="cs-CZ" sz="1800" dirty="0">
                <a:effectLst/>
                <a:latin typeface="Arial" panose="020B0604020202020204" pitchFamily="34" charset="0"/>
                <a:ea typeface="Arial" panose="020B0604020202020204" pitchFamily="34" charset="0"/>
                <a:cs typeface="Arial" panose="020B0604020202020204" pitchFamily="34" charset="0"/>
              </a:rPr>
              <a:t>, mánie, extatická nálada.</a:t>
            </a:r>
          </a:p>
          <a:p>
            <a:pPr algn="just"/>
            <a:endParaRPr lang="cs-CZ" dirty="0">
              <a:latin typeface="Arial" panose="020B0604020202020204" pitchFamily="34" charset="0"/>
              <a:cs typeface="Arial" panose="020B0604020202020204" pitchFamily="34" charset="0"/>
            </a:endParaRPr>
          </a:p>
          <a:p>
            <a:pPr algn="just"/>
            <a:r>
              <a:rPr lang="cs-CZ" sz="1800" cap="all" dirty="0">
                <a:effectLst/>
                <a:latin typeface="Arial" panose="020B0604020202020204" pitchFamily="34" charset="0"/>
                <a:ea typeface="Arial" panose="020B0604020202020204" pitchFamily="34" charset="0"/>
                <a:cs typeface="Arial" panose="020B0604020202020204" pitchFamily="34" charset="0"/>
              </a:rPr>
              <a:t>depresivní nálada: </a:t>
            </a:r>
            <a:r>
              <a:rPr lang="cs-CZ" sz="1800" dirty="0">
                <a:effectLst/>
                <a:latin typeface="Arial" panose="020B0604020202020204" pitchFamily="34" charset="0"/>
                <a:ea typeface="Arial" panose="020B0604020202020204" pitchFamily="34" charset="0"/>
                <a:cs typeface="Arial" panose="020B0604020202020204" pitchFamily="34" charset="0"/>
              </a:rPr>
              <a:t>Je charakterizována sníženou emoční reaktivitou a sníženým sebevědomím. Je přítomna chorobně smutná nálada se stísněností, </a:t>
            </a:r>
            <a:r>
              <a:rPr lang="cs-CZ" sz="1800" dirty="0" err="1">
                <a:effectLst/>
                <a:latin typeface="Arial" panose="020B0604020202020204" pitchFamily="34" charset="0"/>
                <a:ea typeface="Arial" panose="020B0604020202020204" pitchFamily="34" charset="0"/>
                <a:cs typeface="Arial" panose="020B0604020202020204" pitchFamily="34" charset="0"/>
              </a:rPr>
              <a:t>utlumeností</a:t>
            </a:r>
            <a:r>
              <a:rPr lang="cs-CZ" sz="1800" dirty="0">
                <a:effectLst/>
                <a:latin typeface="Arial" panose="020B0604020202020204" pitchFamily="34" charset="0"/>
                <a:ea typeface="Arial" panose="020B0604020202020204" pitchFamily="34" charset="0"/>
                <a:cs typeface="Arial" panose="020B0604020202020204" pitchFamily="34" charset="0"/>
              </a:rPr>
              <a:t>, sníženou aktivitou a vitalitou, řeč bývá tichá, zpomalená, odpovědi často po latencích, někdy až mutismus. </a:t>
            </a:r>
            <a:endParaRPr lang="cs-CZ" dirty="0">
              <a:latin typeface="Arial" panose="020B0604020202020204" pitchFamily="34" charset="0"/>
            </a:endParaRPr>
          </a:p>
        </p:txBody>
      </p:sp>
    </p:spTree>
    <p:extLst>
      <p:ext uri="{BB962C8B-B14F-4D97-AF65-F5344CB8AC3E}">
        <p14:creationId xmlns:p14="http://schemas.microsoft.com/office/powerpoint/2010/main" val="1757765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C7CFE877-B415-4473-5C43-125CDE13EF9C}"/>
              </a:ext>
            </a:extLst>
          </p:cNvPr>
          <p:cNvSpPr txBox="1"/>
          <p:nvPr/>
        </p:nvSpPr>
        <p:spPr>
          <a:xfrm>
            <a:off x="1421296" y="735497"/>
            <a:ext cx="8994913" cy="5786199"/>
          </a:xfrm>
          <a:prstGeom prst="rect">
            <a:avLst/>
          </a:prstGeom>
          <a:noFill/>
        </p:spPr>
        <p:txBody>
          <a:bodyPr wrap="square" rtlCol="0">
            <a:spAutoFit/>
          </a:bodyPr>
          <a:lstStyle/>
          <a:p>
            <a:r>
              <a:rPr lang="cs-CZ" sz="2400" b="1" u="sng" dirty="0"/>
              <a:t>Pozornost a její poruchy</a:t>
            </a:r>
          </a:p>
          <a:p>
            <a:endParaRPr lang="cs-CZ" dirty="0"/>
          </a:p>
          <a:p>
            <a:pPr algn="just"/>
            <a:r>
              <a:rPr lang="cs-CZ" sz="1800" dirty="0">
                <a:effectLst/>
                <a:latin typeface="+mj-lt"/>
                <a:ea typeface="Arial" panose="020B0604020202020204" pitchFamily="34" charset="0"/>
                <a:cs typeface="Arial" panose="020B0604020202020204" pitchFamily="34" charset="0"/>
              </a:rPr>
              <a:t>Pozornost je zaměřenost a soustředěnost duševní činnosti na určitý objekt nebo děj. Pozornost je předpokladem, aby </a:t>
            </a:r>
            <a:r>
              <a:rPr lang="cs-CZ" sz="1800" u="sng" dirty="0">
                <a:effectLst/>
                <a:latin typeface="+mj-lt"/>
                <a:ea typeface="Arial" panose="020B0604020202020204" pitchFamily="34" charset="0"/>
                <a:cs typeface="Arial" panose="020B0604020202020204" pitchFamily="34" charset="0"/>
                <a:hlinkClick r:id="rId2" tooltip="Smysl (biologie)">
                  <a:extLst>
                    <a:ext uri="{A12FA001-AC4F-418D-AE19-62706E023703}">
                      <ahyp:hlinkClr xmlns:ahyp="http://schemas.microsoft.com/office/drawing/2018/hyperlinkcolor" val="tx"/>
                    </a:ext>
                  </a:extLst>
                </a:hlinkClick>
              </a:rPr>
              <a:t>smyslový vjem</a:t>
            </a:r>
            <a:r>
              <a:rPr lang="cs-CZ" sz="1800" dirty="0">
                <a:effectLst/>
                <a:latin typeface="+mj-lt"/>
                <a:ea typeface="Arial" panose="020B0604020202020204" pitchFamily="34" charset="0"/>
                <a:cs typeface="Arial" panose="020B0604020202020204" pitchFamily="34" charset="0"/>
              </a:rPr>
              <a:t> vstoupil do </a:t>
            </a:r>
            <a:r>
              <a:rPr lang="cs-CZ" sz="1800" u="sng" dirty="0">
                <a:effectLst/>
                <a:latin typeface="+mj-lt"/>
                <a:ea typeface="Arial" panose="020B0604020202020204" pitchFamily="34" charset="0"/>
                <a:cs typeface="Arial" panose="020B0604020202020204" pitchFamily="34" charset="0"/>
                <a:hlinkClick r:id="rId3" tooltip="Vědomí">
                  <a:extLst>
                    <a:ext uri="{A12FA001-AC4F-418D-AE19-62706E023703}">
                      <ahyp:hlinkClr xmlns:ahyp="http://schemas.microsoft.com/office/drawing/2018/hyperlinkcolor" val="tx"/>
                    </a:ext>
                  </a:extLst>
                </a:hlinkClick>
              </a:rPr>
              <a:t>vědomí</a:t>
            </a:r>
            <a:r>
              <a:rPr lang="cs-CZ" sz="1800" dirty="0">
                <a:effectLst/>
                <a:latin typeface="+mj-lt"/>
                <a:ea typeface="Arial" panose="020B0604020202020204" pitchFamily="34" charset="0"/>
                <a:cs typeface="Arial" panose="020B0604020202020204" pitchFamily="34" charset="0"/>
              </a:rPr>
              <a:t> – stav pozornosti vyjadřuje například protiklad slyšení a poslouchání. Pozornost závisí na prostředí i na vnímajícím subjektu – pozornost upoutává například nápadnost, neočekávanost, originalita vnímaného objektu, oslabuje ji </a:t>
            </a:r>
            <a:r>
              <a:rPr lang="cs-CZ" sz="1800" u="sng" dirty="0">
                <a:effectLst/>
                <a:latin typeface="+mj-lt"/>
                <a:ea typeface="Arial" panose="020B0604020202020204" pitchFamily="34" charset="0"/>
                <a:cs typeface="Arial" panose="020B0604020202020204" pitchFamily="34" charset="0"/>
                <a:hlinkClick r:id="rId4" tooltip="Únava">
                  <a:extLst>
                    <a:ext uri="{A12FA001-AC4F-418D-AE19-62706E023703}">
                      <ahyp:hlinkClr xmlns:ahyp="http://schemas.microsoft.com/office/drawing/2018/hyperlinkcolor" val="tx"/>
                    </a:ext>
                  </a:extLst>
                </a:hlinkClick>
              </a:rPr>
              <a:t>únava</a:t>
            </a:r>
            <a:r>
              <a:rPr lang="cs-CZ" sz="1800" dirty="0">
                <a:effectLst/>
                <a:latin typeface="+mj-lt"/>
                <a:ea typeface="Arial" panose="020B0604020202020204" pitchFamily="34" charset="0"/>
                <a:cs typeface="Arial" panose="020B0604020202020204" pitchFamily="34" charset="0"/>
              </a:rPr>
              <a:t> subjektu. Jevy, které upoutají pozornost, se ukládají do </a:t>
            </a:r>
            <a:r>
              <a:rPr lang="cs-CZ" sz="1800" u="sng" dirty="0">
                <a:effectLst/>
                <a:latin typeface="+mj-lt"/>
                <a:ea typeface="Arial" panose="020B0604020202020204" pitchFamily="34" charset="0"/>
                <a:cs typeface="Arial" panose="020B0604020202020204" pitchFamily="34" charset="0"/>
                <a:hlinkClick r:id="rId5" tooltip="Paměť">
                  <a:extLst>
                    <a:ext uri="{A12FA001-AC4F-418D-AE19-62706E023703}">
                      <ahyp:hlinkClr xmlns:ahyp="http://schemas.microsoft.com/office/drawing/2018/hyperlinkcolor" val="tx"/>
                    </a:ext>
                  </a:extLst>
                </a:hlinkClick>
              </a:rPr>
              <a:t>paměti</a:t>
            </a:r>
            <a:r>
              <a:rPr lang="cs-CZ" sz="1800" dirty="0">
                <a:effectLst/>
                <a:latin typeface="+mj-lt"/>
                <a:ea typeface="Arial" panose="020B0604020202020204" pitchFamily="34" charset="0"/>
                <a:cs typeface="Arial" panose="020B0604020202020204" pitchFamily="34" charset="0"/>
              </a:rPr>
              <a:t>, ostatní jsou zapomenuty</a:t>
            </a:r>
            <a:r>
              <a:rPr lang="cs-CZ" sz="1800" dirty="0">
                <a:effectLst/>
                <a:latin typeface="Times New Roman" panose="02020603050405020304" pitchFamily="18" charset="0"/>
                <a:ea typeface="Arial" panose="020B0604020202020204" pitchFamily="34" charset="0"/>
                <a:cs typeface="Arial" panose="020B0604020202020204" pitchFamily="34" charset="0"/>
              </a:rPr>
              <a:t>.</a:t>
            </a:r>
          </a:p>
          <a:p>
            <a:pPr algn="just"/>
            <a:endParaRPr lang="cs-CZ" dirty="0">
              <a:latin typeface="Times New Roman" panose="02020603050405020304" pitchFamily="18" charset="0"/>
              <a:ea typeface="Arial" panose="020B0604020202020204" pitchFamily="34" charset="0"/>
              <a:cs typeface="Arial" panose="020B0604020202020204" pitchFamily="34" charset="0"/>
            </a:endParaRPr>
          </a:p>
          <a:p>
            <a:pPr algn="just"/>
            <a:r>
              <a:rPr lang="cs-CZ" sz="1800" b="1" dirty="0">
                <a:effectLst/>
                <a:latin typeface="+mj-lt"/>
                <a:ea typeface="Arial" panose="020B0604020202020204" pitchFamily="34" charset="0"/>
                <a:cs typeface="Arial" panose="020B0604020202020204" pitchFamily="34" charset="0"/>
              </a:rPr>
              <a:t>Poruchy pozornosti</a:t>
            </a:r>
            <a:r>
              <a:rPr lang="cs-CZ" sz="1800" dirty="0">
                <a:effectLst/>
                <a:latin typeface="+mj-lt"/>
                <a:ea typeface="Arial" panose="020B0604020202020204" pitchFamily="34" charset="0"/>
                <a:cs typeface="Arial" panose="020B0604020202020204" pitchFamily="34" charset="0"/>
              </a:rPr>
              <a:t>:</a:t>
            </a:r>
          </a:p>
          <a:p>
            <a:pPr lvl="0" algn="just">
              <a:spcBef>
                <a:spcPts val="1200"/>
              </a:spcBef>
              <a:spcAft>
                <a:spcPts val="1200"/>
              </a:spcAft>
            </a:pPr>
            <a:r>
              <a:rPr lang="cs-CZ" sz="1800" b="1" dirty="0" err="1">
                <a:effectLst/>
                <a:latin typeface="+mj-lt"/>
                <a:ea typeface="Arial" panose="020B0604020202020204" pitchFamily="34" charset="0"/>
                <a:cs typeface="Arial" panose="020B0604020202020204" pitchFamily="34" charset="0"/>
              </a:rPr>
              <a:t>hypoprosexie</a:t>
            </a:r>
            <a:r>
              <a:rPr lang="cs-CZ" sz="1800" dirty="0">
                <a:effectLst/>
                <a:latin typeface="+mj-lt"/>
                <a:ea typeface="Arial" panose="020B0604020202020204" pitchFamily="34" charset="0"/>
                <a:cs typeface="Arial" panose="020B0604020202020204" pitchFamily="34" charset="0"/>
              </a:rPr>
              <a:t>: globální snížení pozornosti ve všech složkách (event. obecné označení)</a:t>
            </a:r>
          </a:p>
          <a:p>
            <a:pPr lvl="0" algn="just">
              <a:spcBef>
                <a:spcPts val="1200"/>
              </a:spcBef>
              <a:spcAft>
                <a:spcPts val="1200"/>
              </a:spcAft>
            </a:pPr>
            <a:r>
              <a:rPr lang="cs-CZ" sz="1800" b="1" dirty="0" err="1">
                <a:effectLst/>
                <a:latin typeface="+mj-lt"/>
                <a:ea typeface="Arial" panose="020B0604020202020204" pitchFamily="34" charset="0"/>
                <a:cs typeface="Arial" panose="020B0604020202020204" pitchFamily="34" charset="0"/>
              </a:rPr>
              <a:t>hyperprosexie</a:t>
            </a:r>
            <a:r>
              <a:rPr lang="cs-CZ" sz="1800" dirty="0">
                <a:effectLst/>
                <a:latin typeface="+mj-lt"/>
                <a:ea typeface="Arial" panose="020B0604020202020204" pitchFamily="34" charset="0"/>
                <a:cs typeface="Arial" panose="020B0604020202020204" pitchFamily="34" charset="0"/>
              </a:rPr>
              <a:t>: zvýšená koncentrace na úkor distribuce a vigility (u neuróz a psychóz – zaujatost potížemi), při selektivním zvýšení některých charakteristik (mánie – zvýšená iritabilita a distribuce, tedy podněty o nižší významnosti snáze vstupují do vědomí a jsou tam udržovány – neřeší současně pokles jiných funkcí)</a:t>
            </a:r>
          </a:p>
          <a:p>
            <a:pPr algn="just"/>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1507786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868F859-C814-5523-70B4-3D2AA4199F14}"/>
              </a:ext>
            </a:extLst>
          </p:cNvPr>
          <p:cNvSpPr txBox="1"/>
          <p:nvPr/>
        </p:nvSpPr>
        <p:spPr>
          <a:xfrm>
            <a:off x="1441174" y="735496"/>
            <a:ext cx="8895522" cy="5357793"/>
          </a:xfrm>
          <a:prstGeom prst="rect">
            <a:avLst/>
          </a:prstGeom>
          <a:noFill/>
        </p:spPr>
        <p:txBody>
          <a:bodyPr wrap="square" rtlCol="0">
            <a:spAutoFit/>
          </a:bodyPr>
          <a:lstStyle/>
          <a:p>
            <a:r>
              <a:rPr lang="cs-CZ" sz="2400" b="1" u="sng" dirty="0">
                <a:latin typeface="Arial" panose="020B0604020202020204" pitchFamily="34" charset="0"/>
                <a:cs typeface="Arial" panose="020B0604020202020204" pitchFamily="34" charset="0"/>
              </a:rPr>
              <a:t>Paměť a její poruchy</a:t>
            </a:r>
          </a:p>
          <a:p>
            <a:endParaRPr lang="cs-CZ" dirty="0">
              <a:latin typeface="Arial" panose="020B0604020202020204" pitchFamily="34" charset="0"/>
              <a:cs typeface="Arial" panose="020B0604020202020204" pitchFamily="34" charset="0"/>
            </a:endParaRPr>
          </a:p>
          <a:p>
            <a:pPr algn="just"/>
            <a:r>
              <a:rPr lang="cs-CZ" sz="1800" dirty="0">
                <a:effectLst/>
                <a:latin typeface="Arial" panose="020B0604020202020204" pitchFamily="34" charset="0"/>
                <a:ea typeface="Arial" panose="020B0604020202020204" pitchFamily="34" charset="0"/>
                <a:cs typeface="Arial" panose="020B0604020202020204" pitchFamily="34" charset="0"/>
              </a:rPr>
              <a:t>Paměť je schopnost přijímat, uchovávat a vyvolávat předchozí vjem, a to i po odeznění vyvolávajících podnětů. Zaručuje kontinuitu psychického života, slouží k uchovávání a dalšímu zpracování minulé zkušenosti. Je nezbytnou podmínkou vývoje jedince, jeho orientace a existence. </a:t>
            </a:r>
          </a:p>
          <a:p>
            <a:pPr algn="just"/>
            <a:endParaRPr lang="cs-CZ" dirty="0">
              <a:latin typeface="Arial" panose="020B0604020202020204" pitchFamily="34" charset="0"/>
              <a:cs typeface="Arial" panose="020B0604020202020204" pitchFamily="34" charset="0"/>
            </a:endParaRPr>
          </a:p>
          <a:p>
            <a:pPr algn="just"/>
            <a:r>
              <a:rPr lang="cs-CZ" b="1" dirty="0">
                <a:latin typeface="Arial" panose="020B0604020202020204" pitchFamily="34" charset="0"/>
                <a:cs typeface="Arial" panose="020B0604020202020204" pitchFamily="34" charset="0"/>
              </a:rPr>
              <a:t>Typy paměti:</a:t>
            </a:r>
          </a:p>
          <a:p>
            <a:pPr lvl="0" algn="just">
              <a:lnSpc>
                <a:spcPct val="115000"/>
              </a:lnSpc>
              <a:spcBef>
                <a:spcPts val="1200"/>
              </a:spcBef>
              <a:spcAft>
                <a:spcPts val="1200"/>
              </a:spcAft>
              <a:tabLst>
                <a:tab pos="180340" algn="l"/>
              </a:tabLst>
            </a:pPr>
            <a:r>
              <a:rPr lang="cs-CZ" sz="1800" u="sng" dirty="0">
                <a:effectLst/>
                <a:latin typeface="Arial" panose="020B0604020202020204" pitchFamily="34" charset="0"/>
                <a:ea typeface="Arial" panose="020B0604020202020204" pitchFamily="34" charset="0"/>
                <a:cs typeface="Arial" panose="020B0604020202020204" pitchFamily="34" charset="0"/>
              </a:rPr>
              <a:t>pracovní paměť</a:t>
            </a:r>
            <a:r>
              <a:rPr lang="cs-CZ" sz="1800" dirty="0">
                <a:effectLst/>
                <a:latin typeface="Arial" panose="020B0604020202020204" pitchFamily="34" charset="0"/>
                <a:ea typeface="Arial" panose="020B0604020202020204" pitchFamily="34" charset="0"/>
                <a:cs typeface="Arial" panose="020B0604020202020204" pitchFamily="34" charset="0"/>
              </a:rPr>
              <a:t>: krátkodobé až střednědobé udržení aktivní reprezentace vjemů vnějšího a vnitřního světa ještě po jejich odeznění, </a:t>
            </a:r>
          </a:p>
          <a:p>
            <a:pPr lvl="0" algn="just">
              <a:lnSpc>
                <a:spcPct val="115000"/>
              </a:lnSpc>
              <a:spcBef>
                <a:spcPts val="1200"/>
              </a:spcBef>
              <a:spcAft>
                <a:spcPts val="1200"/>
              </a:spcAft>
              <a:tabLst>
                <a:tab pos="180340" algn="l"/>
              </a:tabLst>
            </a:pPr>
            <a:r>
              <a:rPr lang="cs-CZ" sz="1800" u="sng" dirty="0">
                <a:effectLst/>
                <a:latin typeface="Arial" panose="020B0604020202020204" pitchFamily="34" charset="0"/>
                <a:ea typeface="Arial" panose="020B0604020202020204" pitchFamily="34" charset="0"/>
                <a:cs typeface="Arial" panose="020B0604020202020204" pitchFamily="34" charset="0"/>
              </a:rPr>
              <a:t>deklarativní paměť</a:t>
            </a:r>
            <a:r>
              <a:rPr lang="cs-CZ" sz="1800" dirty="0">
                <a:effectLst/>
                <a:latin typeface="Arial" panose="020B0604020202020204" pitchFamily="34" charset="0"/>
                <a:ea typeface="Arial" panose="020B0604020202020204" pitchFamily="34" charset="0"/>
                <a:cs typeface="Arial" panose="020B0604020202020204" pitchFamily="34" charset="0"/>
              </a:rPr>
              <a:t>: dlouhodobá vědomá paměť pro fakta a události, </a:t>
            </a:r>
          </a:p>
          <a:p>
            <a:pPr lvl="0" algn="just">
              <a:lnSpc>
                <a:spcPct val="115000"/>
              </a:lnSpc>
              <a:spcBef>
                <a:spcPts val="1200"/>
              </a:spcBef>
              <a:spcAft>
                <a:spcPts val="1200"/>
              </a:spcAft>
              <a:tabLst>
                <a:tab pos="180340" algn="l"/>
              </a:tabLst>
            </a:pPr>
            <a:r>
              <a:rPr lang="cs-CZ" sz="1800" u="sng" dirty="0">
                <a:effectLst/>
                <a:latin typeface="Arial" panose="020B0604020202020204" pitchFamily="34" charset="0"/>
                <a:ea typeface="Arial" panose="020B0604020202020204" pitchFamily="34" charset="0"/>
                <a:cs typeface="Arial" panose="020B0604020202020204" pitchFamily="34" charset="0"/>
              </a:rPr>
              <a:t>procedurální paměť</a:t>
            </a:r>
            <a:r>
              <a:rPr lang="cs-CZ" sz="1800" dirty="0">
                <a:effectLst/>
                <a:latin typeface="Arial" panose="020B0604020202020204" pitchFamily="34" charset="0"/>
                <a:ea typeface="Arial" panose="020B0604020202020204" pitchFamily="34" charset="0"/>
                <a:cs typeface="Arial" panose="020B0604020202020204" pitchFamily="34" charset="0"/>
              </a:rPr>
              <a:t>: dlouhodobé nonverbální uchování motorických dovedností, zúženým profilem je </a:t>
            </a:r>
            <a:r>
              <a:rPr lang="cs-CZ" sz="1800" dirty="0" err="1">
                <a:effectLst/>
                <a:latin typeface="Arial" panose="020B0604020202020204" pitchFamily="34" charset="0"/>
                <a:ea typeface="Arial" panose="020B0604020202020204" pitchFamily="34" charset="0"/>
                <a:cs typeface="Arial" panose="020B0604020202020204" pitchFamily="34" charset="0"/>
              </a:rPr>
              <a:t>striatum</a:t>
            </a:r>
            <a:r>
              <a:rPr lang="cs-CZ" sz="1800" dirty="0">
                <a:effectLst/>
                <a:latin typeface="Arial" panose="020B0604020202020204" pitchFamily="34" charset="0"/>
                <a:ea typeface="Arial" panose="020B0604020202020204" pitchFamily="34" charset="0"/>
                <a:cs typeface="Arial" panose="020B0604020202020204" pitchFamily="34" charset="0"/>
              </a:rPr>
              <a:t>.</a:t>
            </a:r>
          </a:p>
          <a:p>
            <a:pPr algn="just"/>
            <a:endParaRPr lang="cs-CZ" dirty="0"/>
          </a:p>
        </p:txBody>
      </p:sp>
    </p:spTree>
    <p:extLst>
      <p:ext uri="{BB962C8B-B14F-4D97-AF65-F5344CB8AC3E}">
        <p14:creationId xmlns:p14="http://schemas.microsoft.com/office/powerpoint/2010/main" val="2496616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278A8B9-5A9C-F253-D00D-B27354697830}"/>
              </a:ext>
            </a:extLst>
          </p:cNvPr>
          <p:cNvSpPr txBox="1"/>
          <p:nvPr/>
        </p:nvSpPr>
        <p:spPr>
          <a:xfrm>
            <a:off x="1490869" y="1152939"/>
            <a:ext cx="8835887" cy="5632311"/>
          </a:xfrm>
          <a:prstGeom prst="rect">
            <a:avLst/>
          </a:prstGeom>
          <a:noFill/>
        </p:spPr>
        <p:txBody>
          <a:bodyPr wrap="square" rtlCol="0">
            <a:spAutoFit/>
          </a:bodyPr>
          <a:lstStyle/>
          <a:p>
            <a:pPr algn="just"/>
            <a:r>
              <a:rPr lang="cs-CZ" sz="1800" b="1" dirty="0">
                <a:effectLst/>
                <a:latin typeface="Arial" panose="020B0604020202020204" pitchFamily="34" charset="0"/>
                <a:ea typeface="Arial" panose="020B0604020202020204" pitchFamily="34" charset="0"/>
                <a:cs typeface="Arial" panose="020B0604020202020204" pitchFamily="34" charset="0"/>
              </a:rPr>
              <a:t>Poruchy paměti = </a:t>
            </a:r>
            <a:r>
              <a:rPr lang="cs-CZ" sz="1800" b="1" dirty="0" err="1">
                <a:effectLst/>
                <a:latin typeface="Arial" panose="020B0604020202020204" pitchFamily="34" charset="0"/>
                <a:ea typeface="Arial" panose="020B0604020202020204" pitchFamily="34" charset="0"/>
                <a:cs typeface="Arial" panose="020B0604020202020204" pitchFamily="34" charset="0"/>
              </a:rPr>
              <a:t>mnestické</a:t>
            </a:r>
            <a:r>
              <a:rPr lang="cs-CZ" sz="1800" b="1" dirty="0">
                <a:effectLst/>
                <a:latin typeface="Arial" panose="020B0604020202020204" pitchFamily="34" charset="0"/>
                <a:ea typeface="Arial" panose="020B0604020202020204" pitchFamily="34" charset="0"/>
                <a:cs typeface="Arial" panose="020B0604020202020204" pitchFamily="34" charset="0"/>
              </a:rPr>
              <a:t> poruchy.</a:t>
            </a:r>
            <a:r>
              <a:rPr lang="cs-CZ" sz="1800" dirty="0">
                <a:effectLst/>
                <a:latin typeface="Arial" panose="020B0604020202020204" pitchFamily="34" charset="0"/>
                <a:ea typeface="Arial" panose="020B0604020202020204" pitchFamily="34" charset="0"/>
                <a:cs typeface="Arial" panose="020B0604020202020204" pitchFamily="34" charset="0"/>
              </a:rPr>
              <a:t> Mohou být postiženy všechny složky rovnoměrně (získaná globální porucha paměti = deteriorace, často u pokročilých demencí, zvl.  Alzheimerova demence) nebo může převažovat porucha některé složky paměti (u neuróz vštípivost, u emočního vzrušení výbavnost…). </a:t>
            </a:r>
          </a:p>
          <a:p>
            <a:pPr algn="just"/>
            <a:endParaRPr lang="cs-CZ" dirty="0">
              <a:latin typeface="Arial" panose="020B0604020202020204" pitchFamily="34" charset="0"/>
              <a:cs typeface="Arial" panose="020B0604020202020204" pitchFamily="34" charset="0"/>
            </a:endParaRPr>
          </a:p>
          <a:p>
            <a:pPr algn="just"/>
            <a:r>
              <a:rPr lang="cs-CZ" b="1" dirty="0">
                <a:latin typeface="Arial" panose="020B0604020202020204" pitchFamily="34" charset="0"/>
                <a:cs typeface="Arial" panose="020B0604020202020204" pitchFamily="34" charset="0"/>
              </a:rPr>
              <a:t>Kvalitativní poruchy paměti:</a:t>
            </a:r>
          </a:p>
          <a:p>
            <a:pPr algn="just"/>
            <a:endParaRPr lang="cs-CZ" dirty="0">
              <a:latin typeface="Arial" panose="020B0604020202020204" pitchFamily="34" charset="0"/>
              <a:cs typeface="Arial" panose="020B0604020202020204" pitchFamily="34" charset="0"/>
            </a:endParaRPr>
          </a:p>
          <a:p>
            <a:pPr algn="just"/>
            <a:r>
              <a:rPr lang="en-US" sz="1800" b="1" u="sng" dirty="0">
                <a:effectLst/>
                <a:latin typeface="Arial" panose="020B0604020202020204" pitchFamily="34" charset="0"/>
                <a:ea typeface="Arial" panose="020B0604020202020204" pitchFamily="34" charset="0"/>
                <a:cs typeface="Arial" panose="020B0604020202020204" pitchFamily="34" charset="0"/>
              </a:rPr>
              <a:t>S</a:t>
            </a:r>
            <a:r>
              <a:rPr lang="cs-CZ" sz="1800" b="1" u="sng" dirty="0">
                <a:effectLst/>
                <a:latin typeface="Arial" panose="020B0604020202020204" pitchFamily="34" charset="0"/>
                <a:ea typeface="Arial" panose="020B0604020202020204" pitchFamily="34" charset="0"/>
                <a:cs typeface="Arial" panose="020B0604020202020204" pitchFamily="34" charset="0"/>
              </a:rPr>
              <a:t>nížení paměťových funkcí</a:t>
            </a:r>
            <a:r>
              <a:rPr lang="cs-CZ" sz="1800" b="1" dirty="0">
                <a:effectLst/>
                <a:latin typeface="Arial" panose="020B0604020202020204" pitchFamily="34" charset="0"/>
                <a:ea typeface="Arial" panose="020B0604020202020204" pitchFamily="34"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Týká se deklarativní paměti, může postihovat sémantickou, epizodickou nebo obě složky. Patří sem amnézie</a:t>
            </a:r>
          </a:p>
          <a:p>
            <a:pPr algn="just"/>
            <a:endParaRPr lang="cs-CZ" dirty="0">
              <a:latin typeface="Arial" panose="020B0604020202020204" pitchFamily="34" charset="0"/>
              <a:ea typeface="Arial" panose="020B0604020202020204" pitchFamily="34" charset="0"/>
              <a:cs typeface="Arial" panose="020B0604020202020204" pitchFamily="34" charset="0"/>
            </a:endParaRPr>
          </a:p>
          <a:p>
            <a:pPr algn="just"/>
            <a:r>
              <a:rPr lang="cs-CZ" sz="1800" b="1" i="1" u="sng" dirty="0">
                <a:effectLst/>
                <a:latin typeface="Arial" panose="020B0604020202020204" pitchFamily="34" charset="0"/>
                <a:ea typeface="Times New Roman" panose="02020603050405020304" pitchFamily="18" charset="0"/>
                <a:cs typeface="Arial" panose="020B0604020202020204" pitchFamily="34" charset="0"/>
              </a:rPr>
              <a:t>Zvýšení paměťových funkcí = hypermnézie:</a:t>
            </a:r>
            <a:r>
              <a:rPr lang="cs-CZ" sz="1800" i="0" dirty="0">
                <a:effectLst/>
                <a:latin typeface="Arial" panose="020B0604020202020204" pitchFamily="34" charset="0"/>
                <a:ea typeface="Times New Roman" panose="02020603050405020304" pitchFamily="18" charset="0"/>
                <a:cs typeface="Arial" panose="020B0604020202020204" pitchFamily="34" charset="0"/>
              </a:rPr>
              <a:t> Může se jednat o skutečně nadměrně vyvinutou paměť, většinou jen izolovaně (čísla, prostor, hudbu…), nesouvisí s inteligencí, může se dostavovat i u lehčích mentální retardací. Může být rovněž jen zdánlivá – jde o neschopnost vyhasínání nepoužívaných paměťových stop, bývá u psychopatů a paranoiků, také u některých neuróz. Zvýšená výbavnost může být u mánie a po </a:t>
            </a:r>
            <a:r>
              <a:rPr lang="cs-CZ" sz="1800" i="0" dirty="0" err="1">
                <a:effectLst/>
                <a:latin typeface="Arial" panose="020B0604020202020204" pitchFamily="34" charset="0"/>
                <a:ea typeface="Times New Roman" panose="02020603050405020304" pitchFamily="18" charset="0"/>
                <a:cs typeface="Arial" panose="020B0604020202020204" pitchFamily="34" charset="0"/>
              </a:rPr>
              <a:t>psychostimulanciích</a:t>
            </a:r>
            <a:r>
              <a:rPr lang="cs-CZ" sz="1800" i="0" dirty="0">
                <a:effectLst/>
                <a:latin typeface="Arial" panose="020B0604020202020204" pitchFamily="34" charset="0"/>
                <a:ea typeface="Times New Roman" panose="02020603050405020304" pitchFamily="18" charset="0"/>
                <a:cs typeface="Arial" panose="020B0604020202020204" pitchFamily="34" charset="0"/>
              </a:rPr>
              <a:t>, ale na úkor kvality.</a:t>
            </a:r>
            <a:endParaRPr lang="cs-CZ" sz="1800" i="1" dirty="0">
              <a:effectLst/>
              <a:latin typeface="Arial" panose="020B0604020202020204" pitchFamily="34" charset="0"/>
              <a:ea typeface="Times New Roman" panose="02020603050405020304" pitchFamily="18" charset="0"/>
              <a:cs typeface="Arial" panose="020B0604020202020204" pitchFamily="34" charset="0"/>
            </a:endParaRPr>
          </a:p>
          <a:p>
            <a:endParaRPr lang="cs-CZ" sz="1800" dirty="0">
              <a:effectLst/>
              <a:latin typeface="Arial" panose="020B0604020202020204" pitchFamily="34" charset="0"/>
              <a:ea typeface="Arial" panose="020B0604020202020204" pitchFamily="34" charset="0"/>
              <a:cs typeface="Arial" panose="020B0604020202020204" pitchFamily="34" charset="0"/>
            </a:endParaRPr>
          </a:p>
          <a:p>
            <a:endParaRPr lang="cs-CZ" dirty="0"/>
          </a:p>
          <a:p>
            <a:endParaRPr lang="cs-CZ" dirty="0"/>
          </a:p>
          <a:p>
            <a:endParaRPr lang="cs-CZ" dirty="0"/>
          </a:p>
        </p:txBody>
      </p:sp>
    </p:spTree>
    <p:extLst>
      <p:ext uri="{BB962C8B-B14F-4D97-AF65-F5344CB8AC3E}">
        <p14:creationId xmlns:p14="http://schemas.microsoft.com/office/powerpoint/2010/main" val="4128019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149395E-8327-073A-68D5-1B7C22875D9F}"/>
              </a:ext>
            </a:extLst>
          </p:cNvPr>
          <p:cNvSpPr txBox="1"/>
          <p:nvPr/>
        </p:nvSpPr>
        <p:spPr>
          <a:xfrm>
            <a:off x="1461052" y="864704"/>
            <a:ext cx="9084365" cy="4118050"/>
          </a:xfrm>
          <a:prstGeom prst="rect">
            <a:avLst/>
          </a:prstGeom>
          <a:noFill/>
        </p:spPr>
        <p:txBody>
          <a:bodyPr wrap="square" rtlCol="0">
            <a:spAutoFit/>
          </a:bodyPr>
          <a:lstStyle/>
          <a:p>
            <a:r>
              <a:rPr lang="cs-CZ" b="1" dirty="0"/>
              <a:t>Kvantitativní poruchy paměti:</a:t>
            </a:r>
          </a:p>
          <a:p>
            <a:pPr marL="342900" lvl="0" indent="-342900" algn="just">
              <a:lnSpc>
                <a:spcPct val="115000"/>
              </a:lnSpc>
              <a:spcBef>
                <a:spcPts val="1200"/>
              </a:spcBef>
              <a:spcAft>
                <a:spcPts val="1200"/>
              </a:spcAft>
              <a:buFont typeface="Symbol" panose="05050102010706020507" pitchFamily="18" charset="2"/>
              <a:buChar char=""/>
              <a:tabLst>
                <a:tab pos="180340" algn="l"/>
              </a:tabLst>
            </a:pPr>
            <a:r>
              <a:rPr lang="cs-CZ" sz="1800" b="1" i="1" dirty="0">
                <a:effectLst/>
                <a:latin typeface="Times New Roman" panose="02020603050405020304" pitchFamily="18" charset="0"/>
                <a:ea typeface="Arial" panose="020B0604020202020204" pitchFamily="34" charset="0"/>
                <a:cs typeface="Arial" panose="020B0604020202020204" pitchFamily="34" charset="0"/>
              </a:rPr>
              <a:t>vzpomínkový klam</a:t>
            </a:r>
            <a:r>
              <a:rPr lang="cs-CZ" sz="1800" i="1" dirty="0">
                <a:effectLst/>
                <a:latin typeface="Times New Roman" panose="02020603050405020304" pitchFamily="18" charset="0"/>
                <a:ea typeface="Arial" panose="020B0604020202020204" pitchFamily="34" charset="0"/>
                <a:cs typeface="Arial" panose="020B0604020202020204" pitchFamily="34" charset="0"/>
              </a:rPr>
              <a:t>: </a:t>
            </a:r>
            <a:r>
              <a:rPr lang="cs-CZ" sz="1800" dirty="0">
                <a:effectLst/>
                <a:latin typeface="Times New Roman" panose="02020603050405020304" pitchFamily="18" charset="0"/>
                <a:ea typeface="Arial" panose="020B0604020202020204" pitchFamily="34" charset="0"/>
                <a:cs typeface="Arial" panose="020B0604020202020204" pitchFamily="34" charset="0"/>
              </a:rPr>
              <a:t>vyvolání vnitřního prožitku, který se nestal, ale který má charakter znovuprožívaného, tedy vzpomínky (dostavuje se při psychoterapii, může se jednat např. o vyčtené zážitky aj.)</a:t>
            </a:r>
          </a:p>
          <a:p>
            <a:pPr marL="342900" lvl="0" indent="-342900" algn="just">
              <a:lnSpc>
                <a:spcPct val="115000"/>
              </a:lnSpc>
              <a:spcBef>
                <a:spcPts val="1200"/>
              </a:spcBef>
              <a:spcAft>
                <a:spcPts val="1200"/>
              </a:spcAft>
              <a:buFont typeface="Symbol" panose="05050102010706020507" pitchFamily="18" charset="2"/>
              <a:buChar char=""/>
              <a:tabLst>
                <a:tab pos="180340" algn="l"/>
              </a:tabLst>
            </a:pPr>
            <a:r>
              <a:rPr lang="cs-CZ" sz="1800" b="1" i="1" dirty="0" err="1">
                <a:effectLst/>
                <a:latin typeface="Times New Roman" panose="02020603050405020304" pitchFamily="18" charset="0"/>
                <a:ea typeface="Arial" panose="020B0604020202020204" pitchFamily="34" charset="0"/>
                <a:cs typeface="Arial" panose="020B0604020202020204" pitchFamily="34" charset="0"/>
              </a:rPr>
              <a:t>konfabulace</a:t>
            </a:r>
            <a:r>
              <a:rPr lang="cs-CZ" sz="1800" i="1" dirty="0">
                <a:effectLst/>
                <a:latin typeface="Times New Roman" panose="02020603050405020304" pitchFamily="18" charset="0"/>
                <a:ea typeface="Arial" panose="020B0604020202020204" pitchFamily="34" charset="0"/>
                <a:cs typeface="Arial" panose="020B0604020202020204" pitchFamily="34" charset="0"/>
              </a:rPr>
              <a:t>: </a:t>
            </a:r>
            <a:r>
              <a:rPr lang="cs-CZ" sz="1800" dirty="0">
                <a:effectLst/>
                <a:latin typeface="Times New Roman" panose="02020603050405020304" pitchFamily="18" charset="0"/>
                <a:ea typeface="Arial" panose="020B0604020202020204" pitchFamily="34" charset="0"/>
                <a:cs typeface="Arial" panose="020B0604020202020204" pitchFamily="34" charset="0"/>
              </a:rPr>
              <a:t>nevědomé přemosťování výpadků paměti smyšlenkami, přičemž si subjekt není vědom toho, že podává mylný údaj. Jde o těžké organické poškození mozku se ztrátou vštípivosti, kdy subjekt zapomíná i předchozí </a:t>
            </a:r>
            <a:r>
              <a:rPr lang="cs-CZ" sz="1800" dirty="0" err="1">
                <a:effectLst/>
                <a:latin typeface="Times New Roman" panose="02020603050405020304" pitchFamily="18" charset="0"/>
                <a:ea typeface="Arial" panose="020B0604020202020204" pitchFamily="34" charset="0"/>
                <a:cs typeface="Arial" panose="020B0604020202020204" pitchFamily="34" charset="0"/>
              </a:rPr>
              <a:t>konfabulaci</a:t>
            </a:r>
            <a:r>
              <a:rPr lang="cs-CZ" sz="1800" dirty="0">
                <a:effectLst/>
                <a:latin typeface="Times New Roman" panose="02020603050405020304" pitchFamily="18" charset="0"/>
                <a:ea typeface="Arial" panose="020B0604020202020204" pitchFamily="34" charset="0"/>
                <a:cs typeface="Arial" panose="020B0604020202020204" pitchFamily="34" charset="0"/>
              </a:rPr>
              <a:t> a jeho odpovědi na tutéž otázku se stále mění (pozdní forma Alzheimerovy demence, Korsakovův syndrom).</a:t>
            </a:r>
          </a:p>
          <a:p>
            <a:pPr lvl="0" algn="just">
              <a:lnSpc>
                <a:spcPct val="115000"/>
              </a:lnSpc>
              <a:spcBef>
                <a:spcPts val="1200"/>
              </a:spcBef>
              <a:spcAft>
                <a:spcPts val="1200"/>
              </a:spcAft>
              <a:tabLst>
                <a:tab pos="180340" algn="l"/>
              </a:tabLst>
            </a:pP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303190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A812AFF5-D76B-9C17-AEC5-A468E6E9E4A3}"/>
              </a:ext>
            </a:extLst>
          </p:cNvPr>
          <p:cNvSpPr txBox="1"/>
          <p:nvPr/>
        </p:nvSpPr>
        <p:spPr>
          <a:xfrm>
            <a:off x="1580322" y="964096"/>
            <a:ext cx="8965095" cy="4893647"/>
          </a:xfrm>
          <a:prstGeom prst="rect">
            <a:avLst/>
          </a:prstGeom>
          <a:noFill/>
        </p:spPr>
        <p:txBody>
          <a:bodyPr wrap="square" rtlCol="0">
            <a:spAutoFit/>
          </a:bodyPr>
          <a:lstStyle/>
          <a:p>
            <a:pPr algn="just"/>
            <a:r>
              <a:rPr lang="cs-CZ" sz="2400" b="1" u="sng" dirty="0">
                <a:latin typeface="Arial" panose="020B0604020202020204" pitchFamily="34" charset="0"/>
                <a:cs typeface="Arial" panose="020B0604020202020204" pitchFamily="34" charset="0"/>
              </a:rPr>
              <a:t>Osobnost a její poruchy</a:t>
            </a:r>
          </a:p>
          <a:p>
            <a:pPr algn="just"/>
            <a:endParaRPr lang="cs-CZ" dirty="0">
              <a:latin typeface="Arial" panose="020B0604020202020204" pitchFamily="34" charset="0"/>
              <a:cs typeface="Arial" panose="020B0604020202020204" pitchFamily="34" charset="0"/>
            </a:endParaRPr>
          </a:p>
          <a:p>
            <a:pPr algn="just"/>
            <a:r>
              <a:rPr lang="cs-CZ" sz="1800" dirty="0">
                <a:effectLst/>
                <a:latin typeface="Arial" panose="020B0604020202020204" pitchFamily="34" charset="0"/>
                <a:ea typeface="Arial" panose="020B0604020202020204" pitchFamily="34" charset="0"/>
                <a:cs typeface="Arial" panose="020B0604020202020204" pitchFamily="34" charset="0"/>
              </a:rPr>
              <a:t>Osobnost je komplex všech psychických a somatických vlastností, determinovaný geneticky a dotvářený interakcí s okolím, který vstupuje mezi situaci a reakci. V jiné definici – dynamický soubor trvalých vlastností, které se utvářejí během individuálního vývoje a předurčují schopnost adaptace na okolí. </a:t>
            </a:r>
          </a:p>
          <a:p>
            <a:pPr algn="just"/>
            <a:endParaRPr lang="cs-CZ" dirty="0">
              <a:latin typeface="Arial" panose="020B0604020202020204" pitchFamily="34" charset="0"/>
              <a:cs typeface="Arial" panose="020B0604020202020204" pitchFamily="34" charset="0"/>
            </a:endParaRPr>
          </a:p>
          <a:p>
            <a:pPr algn="just"/>
            <a:r>
              <a:rPr lang="cs-CZ" sz="1800" dirty="0">
                <a:effectLst/>
                <a:latin typeface="Arial" panose="020B0604020202020204" pitchFamily="34" charset="0"/>
                <a:ea typeface="Calibri" panose="020F0502020204030204" pitchFamily="34" charset="0"/>
                <a:cs typeface="Arial" panose="020B0604020202020204" pitchFamily="34" charset="0"/>
              </a:rPr>
              <a:t>Porucha osobnosti je soubor výrazných, pro okolí či dotyčného nepříjemných osobnostních rysů, názorů a chování, které jsou výrazně maladaptivní ve většině sociálních situací a výrazně narušují společenské a pracovní fungování. Nejedná se ale o nemoc, není tudíž medicínsky ovlivnitelná. Ale i jedinci s poruchou osobnosti mohou onemocnět třeba poruchou nálady, úzkostí a podobně. Psychofarmaka, která jsou jim potom podávána, ovšem řeší pouze tuto přidruženou symptomatiku, nikoli poruchu osobnosti jako takovou. Léky na poruchu osobnosti skutečně neexistují. Lidé s poruchou osobnosti mohou někdy profitovat z psychoterapie, není to ale obecně platné pravidlo. </a:t>
            </a:r>
          </a:p>
          <a:p>
            <a:endParaRPr lang="cs-CZ" dirty="0"/>
          </a:p>
        </p:txBody>
      </p:sp>
    </p:spTree>
    <p:extLst>
      <p:ext uri="{BB962C8B-B14F-4D97-AF65-F5344CB8AC3E}">
        <p14:creationId xmlns:p14="http://schemas.microsoft.com/office/powerpoint/2010/main" val="233908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8BEFBB2-4046-9793-E743-E840DEDABE2F}"/>
              </a:ext>
            </a:extLst>
          </p:cNvPr>
          <p:cNvSpPr txBox="1"/>
          <p:nvPr/>
        </p:nvSpPr>
        <p:spPr>
          <a:xfrm>
            <a:off x="1123122" y="596348"/>
            <a:ext cx="9183756" cy="6086282"/>
          </a:xfrm>
          <a:prstGeom prst="rect">
            <a:avLst/>
          </a:prstGeom>
          <a:noFill/>
        </p:spPr>
        <p:txBody>
          <a:bodyPr wrap="square" rtlCol="0">
            <a:spAutoFit/>
          </a:bodyPr>
          <a:lstStyle/>
          <a:p>
            <a:r>
              <a:rPr lang="cs-CZ" sz="2400" b="1" u="sng" dirty="0"/>
              <a:t>Pudy a jejich poruchy</a:t>
            </a:r>
          </a:p>
          <a:p>
            <a:endParaRPr lang="cs-CZ" dirty="0"/>
          </a:p>
          <a:p>
            <a:pPr algn="just"/>
            <a:r>
              <a:rPr lang="cs-CZ" sz="1800" dirty="0">
                <a:effectLst/>
                <a:ea typeface="Arial" panose="020B0604020202020204" pitchFamily="34" charset="0"/>
                <a:cs typeface="Arial" panose="020B0604020202020204" pitchFamily="34" charset="0"/>
              </a:rPr>
              <a:t>Pudy jsou biologické, vrozené, složité, relativně stálé, druhově specifické reakce na podněty z vnějšího či vnitřního </a:t>
            </a:r>
            <a:r>
              <a:rPr lang="cs-CZ" dirty="0">
                <a:ea typeface="Arial" panose="020B0604020202020204" pitchFamily="34" charset="0"/>
                <a:cs typeface="Arial" panose="020B0604020202020204" pitchFamily="34" charset="0"/>
              </a:rPr>
              <a:t>prostředí </a:t>
            </a:r>
            <a:r>
              <a:rPr lang="cs-CZ" dirty="0" err="1">
                <a:ea typeface="Arial" panose="020B0604020202020204" pitchFamily="34" charset="0"/>
                <a:cs typeface="Arial" panose="020B0604020202020204" pitchFamily="34" charset="0"/>
              </a:rPr>
              <a:t>organis</a:t>
            </a:r>
            <a:r>
              <a:rPr lang="cs-CZ" dirty="0">
                <a:ea typeface="Arial" panose="020B0604020202020204" pitchFamily="34" charset="0"/>
                <a:cs typeface="Arial" panose="020B0604020202020204" pitchFamily="34" charset="0"/>
              </a:rPr>
              <a:t>. Cílem pudu je jeho uspokojení, jež je doprovázeno pocitem libosti. Pokud není pud uspokojen, vzniká naopak pocit nelibosti. K pudům se vážou vrozené stereotypní vzorce </a:t>
            </a:r>
            <a:r>
              <a:rPr lang="cs-CZ" dirty="0" err="1">
                <a:ea typeface="Arial" panose="020B0604020202020204" pitchFamily="34" charset="0"/>
                <a:cs typeface="Arial" panose="020B0604020202020204" pitchFamily="34" charset="0"/>
              </a:rPr>
              <a:t>chovánímu</a:t>
            </a:r>
            <a:r>
              <a:rPr lang="cs-CZ" dirty="0">
                <a:ea typeface="Arial" panose="020B0604020202020204" pitchFamily="34" charset="0"/>
                <a:cs typeface="Arial" panose="020B0604020202020204" pitchFamily="34" charset="0"/>
              </a:rPr>
              <a:t>. </a:t>
            </a:r>
            <a:r>
              <a:rPr lang="cs-CZ" sz="1800" dirty="0">
                <a:effectLst/>
                <a:ea typeface="Arial" panose="020B0604020202020204" pitchFamily="34" charset="0"/>
                <a:cs typeface="Arial" panose="020B0604020202020204" pitchFamily="34" charset="0"/>
              </a:rPr>
              <a:t>U člověka jsou pudy doplněny a do jisté míry i nahrazeny myšlením, výchovou, učením, okolní civilizací a kulturou – lidské chování proto pudy ovlivňují jen částečně, tvoří ale důležitou součást volní motivace. </a:t>
            </a:r>
            <a:endParaRPr lang="cs-CZ" dirty="0">
              <a:cs typeface="Arial" panose="020B0604020202020204" pitchFamily="34" charset="0"/>
            </a:endParaRPr>
          </a:p>
          <a:p>
            <a:pPr algn="just">
              <a:lnSpc>
                <a:spcPct val="115000"/>
              </a:lnSpc>
              <a:spcBef>
                <a:spcPts val="1200"/>
              </a:spcBef>
              <a:spcAft>
                <a:spcPts val="1200"/>
              </a:spcAft>
            </a:pPr>
            <a:r>
              <a:rPr lang="cs-CZ" sz="1800" b="1" dirty="0">
                <a:effectLst/>
                <a:ea typeface="Arial" panose="020B0604020202020204" pitchFamily="34" charset="0"/>
                <a:cs typeface="Arial" panose="020B0604020202020204" pitchFamily="34" charset="0"/>
              </a:rPr>
              <a:t>Dělení pudů:</a:t>
            </a:r>
            <a:r>
              <a:rPr lang="cs-CZ" b="1" dirty="0">
                <a:ea typeface="Arial" panose="020B0604020202020204" pitchFamily="34" charset="0"/>
                <a:cs typeface="Arial" panose="020B0604020202020204" pitchFamily="34" charset="0"/>
              </a:rPr>
              <a:t> </a:t>
            </a:r>
          </a:p>
          <a:p>
            <a:pPr marL="285750" indent="-285750" algn="just">
              <a:lnSpc>
                <a:spcPct val="115000"/>
              </a:lnSpc>
              <a:spcBef>
                <a:spcPts val="1200"/>
              </a:spcBef>
              <a:spcAft>
                <a:spcPts val="1200"/>
              </a:spcAft>
              <a:buFont typeface="Arial" panose="020B0604020202020204" pitchFamily="34" charset="0"/>
              <a:buChar char="•"/>
            </a:pPr>
            <a:r>
              <a:rPr lang="cs-CZ" sz="1800" dirty="0">
                <a:effectLst/>
                <a:ea typeface="Arial" panose="020B0604020202020204" pitchFamily="34" charset="0"/>
                <a:cs typeface="Arial" panose="020B0604020202020204" pitchFamily="34" charset="0"/>
              </a:rPr>
              <a:t>pud zachování rodu: sexuální, péče o potomstvo (rodičovský)</a:t>
            </a:r>
          </a:p>
          <a:p>
            <a:pPr marL="285750" lvl="0" indent="-285750" algn="just">
              <a:lnSpc>
                <a:spcPct val="115000"/>
              </a:lnSpc>
              <a:spcBef>
                <a:spcPts val="1200"/>
              </a:spcBef>
              <a:spcAft>
                <a:spcPts val="1200"/>
              </a:spcAft>
              <a:buFont typeface="Arial" panose="020B0604020202020204" pitchFamily="34" charset="0"/>
              <a:buChar char="•"/>
              <a:tabLst>
                <a:tab pos="180340" algn="l"/>
              </a:tabLst>
            </a:pPr>
            <a:r>
              <a:rPr lang="cs-CZ" sz="1800" dirty="0">
                <a:effectLst/>
                <a:ea typeface="Arial" panose="020B0604020202020204" pitchFamily="34" charset="0"/>
                <a:cs typeface="Arial" panose="020B0604020202020204" pitchFamily="34" charset="0"/>
              </a:rPr>
              <a:t>pud zachování jedince: obživný, sebezáchovný, orientační, pud zvídavosti, zvědavosti</a:t>
            </a:r>
          </a:p>
          <a:p>
            <a:pPr marL="342900" lvl="0" indent="-342900" algn="just">
              <a:lnSpc>
                <a:spcPct val="115000"/>
              </a:lnSpc>
              <a:spcBef>
                <a:spcPts val="1200"/>
              </a:spcBef>
              <a:spcAft>
                <a:spcPts val="1200"/>
              </a:spcAft>
              <a:buFont typeface="Symbol" panose="05050102010706020507" pitchFamily="18" charset="2"/>
              <a:buChar char=""/>
              <a:tabLst>
                <a:tab pos="180340" algn="l"/>
              </a:tabLst>
            </a:pPr>
            <a:r>
              <a:rPr lang="cs-CZ" sz="1800" dirty="0">
                <a:effectLst/>
                <a:ea typeface="Arial" panose="020B0604020202020204" pitchFamily="34" charset="0"/>
                <a:cs typeface="Arial" panose="020B0604020202020204" pitchFamily="34" charset="0"/>
              </a:rPr>
              <a:t>pud sdružovací (sociální)</a:t>
            </a:r>
          </a:p>
          <a:p>
            <a:pPr marL="342900" lvl="0" indent="-342900" algn="just">
              <a:lnSpc>
                <a:spcPct val="115000"/>
              </a:lnSpc>
              <a:spcBef>
                <a:spcPts val="1200"/>
              </a:spcBef>
              <a:spcAft>
                <a:spcPts val="1200"/>
              </a:spcAft>
              <a:buFont typeface="Symbol" panose="05050102010706020507" pitchFamily="18" charset="2"/>
              <a:buChar char=""/>
              <a:tabLst>
                <a:tab pos="180340" algn="l"/>
              </a:tabLst>
            </a:pPr>
            <a:r>
              <a:rPr lang="cs-CZ" sz="1800" dirty="0">
                <a:effectLst/>
                <a:ea typeface="Arial" panose="020B0604020202020204" pitchFamily="34" charset="0"/>
                <a:cs typeface="Arial" panose="020B0604020202020204" pitchFamily="34" charset="0"/>
              </a:rPr>
              <a:t>pud pro zpříjemnění existence (pud zdobivosti, vlastnický, sebeuplatnění)</a:t>
            </a:r>
          </a:p>
          <a:p>
            <a:endParaRPr lang="cs-CZ" dirty="0"/>
          </a:p>
        </p:txBody>
      </p:sp>
    </p:spTree>
    <p:extLst>
      <p:ext uri="{BB962C8B-B14F-4D97-AF65-F5344CB8AC3E}">
        <p14:creationId xmlns:p14="http://schemas.microsoft.com/office/powerpoint/2010/main" val="1379698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39B8D2A-FB5A-07BD-4FDE-E44F4AC1EBC8}"/>
              </a:ext>
            </a:extLst>
          </p:cNvPr>
          <p:cNvSpPr txBox="1"/>
          <p:nvPr/>
        </p:nvSpPr>
        <p:spPr>
          <a:xfrm>
            <a:off x="1510748" y="884583"/>
            <a:ext cx="8895522" cy="6018571"/>
          </a:xfrm>
          <a:prstGeom prst="rect">
            <a:avLst/>
          </a:prstGeom>
          <a:noFill/>
        </p:spPr>
        <p:txBody>
          <a:bodyPr wrap="square" rtlCol="0">
            <a:spAutoFit/>
          </a:bodyPr>
          <a:lstStyle/>
          <a:p>
            <a:r>
              <a:rPr lang="cs-CZ" u="sng" dirty="0"/>
              <a:t>Poruchy obživného pudu</a:t>
            </a:r>
            <a:r>
              <a:rPr lang="cs-CZ" dirty="0"/>
              <a:t>:</a:t>
            </a:r>
          </a:p>
          <a:p>
            <a:pPr algn="just">
              <a:lnSpc>
                <a:spcPct val="115000"/>
              </a:lnSpc>
              <a:spcBef>
                <a:spcPts val="1200"/>
              </a:spcBef>
              <a:spcAft>
                <a:spcPts val="1200"/>
              </a:spcAft>
            </a:pPr>
            <a:r>
              <a:rPr lang="cs-CZ" sz="1800" b="1" i="1" dirty="0">
                <a:effectLst/>
                <a:ea typeface="Arial" panose="020B0604020202020204" pitchFamily="34" charset="0"/>
                <a:cs typeface="Arial" panose="020B0604020202020204" pitchFamily="34" charset="0"/>
              </a:rPr>
              <a:t>Polyfagie</a:t>
            </a:r>
            <a:r>
              <a:rPr lang="cs-CZ" sz="1800" dirty="0">
                <a:effectLst/>
                <a:ea typeface="Arial" panose="020B0604020202020204" pitchFamily="34" charset="0"/>
                <a:cs typeface="Arial" panose="020B0604020202020204" pitchFamily="34" charset="0"/>
              </a:rPr>
              <a:t>: Stav, kdy postižená osoba konzumuje obrovské množství jídla, aniž by se ovšem dostavil pocit nasycení (neschopnost prožít pocit nasycení). Porucha se vyskytuje například u osob, které z různých důvodů trpí zvýšenou produkcí inzulínu a u některých dalších endokrinologických poruch.</a:t>
            </a:r>
          </a:p>
          <a:p>
            <a:pPr algn="just">
              <a:lnSpc>
                <a:spcPct val="115000"/>
              </a:lnSpc>
              <a:spcBef>
                <a:spcPts val="1200"/>
              </a:spcBef>
              <a:spcAft>
                <a:spcPts val="1200"/>
              </a:spcAft>
            </a:pPr>
            <a:r>
              <a:rPr lang="cs-CZ" sz="1800" b="1" i="1" dirty="0" err="1">
                <a:effectLst/>
                <a:ea typeface="Arial" panose="020B0604020202020204" pitchFamily="34" charset="0"/>
                <a:cs typeface="Arial" panose="020B0604020202020204" pitchFamily="34" charset="0"/>
              </a:rPr>
              <a:t>Bulímie</a:t>
            </a:r>
            <a:r>
              <a:rPr lang="cs-CZ" sz="1800" dirty="0">
                <a:effectLst/>
                <a:ea typeface="Arial" panose="020B0604020202020204" pitchFamily="34" charset="0"/>
                <a:cs typeface="Arial" panose="020B0604020202020204" pitchFamily="34" charset="0"/>
              </a:rPr>
              <a:t> („vlčí hlad“): Dochází k záchvatovitému přejídání, pacient pociťuje neovladatelné puzení sníst vše, co je v dosahu (jí i zbytky jídel či odpadky), často spojeno s nadměrným tloustnutím.</a:t>
            </a:r>
          </a:p>
          <a:p>
            <a:pPr algn="just">
              <a:lnSpc>
                <a:spcPct val="115000"/>
              </a:lnSpc>
              <a:spcBef>
                <a:spcPts val="1200"/>
              </a:spcBef>
              <a:spcAft>
                <a:spcPts val="1200"/>
              </a:spcAft>
            </a:pPr>
            <a:r>
              <a:rPr lang="cs-CZ" sz="1800" b="1" i="1" dirty="0">
                <a:effectLst/>
                <a:ea typeface="Arial" panose="020B0604020202020204" pitchFamily="34" charset="0"/>
                <a:cs typeface="Arial" panose="020B0604020202020204" pitchFamily="34" charset="0"/>
              </a:rPr>
              <a:t>Sitofobie</a:t>
            </a:r>
            <a:r>
              <a:rPr lang="cs-CZ" sz="1800" dirty="0">
                <a:effectLst/>
                <a:ea typeface="Arial" panose="020B0604020202020204" pitchFamily="34" charset="0"/>
                <a:cs typeface="Arial" panose="020B0604020202020204" pitchFamily="34" charset="0"/>
              </a:rPr>
              <a:t>: Chorobný strach z jídla, který má vždy patologickou motivaci (třeba strach, že jídlo je otrávené; osoby s </a:t>
            </a:r>
            <a:r>
              <a:rPr lang="cs-CZ" sz="1800" dirty="0" err="1">
                <a:effectLst/>
                <a:ea typeface="Arial" panose="020B0604020202020204" pitchFamily="34" charset="0"/>
                <a:cs typeface="Arial" panose="020B0604020202020204" pitchFamily="34" charset="0"/>
              </a:rPr>
              <a:t>mikromanickými</a:t>
            </a:r>
            <a:r>
              <a:rPr lang="cs-CZ" sz="1800" dirty="0">
                <a:effectLst/>
                <a:ea typeface="Arial" panose="020B0604020202020204" pitchFamily="34" charset="0"/>
                <a:cs typeface="Arial" panose="020B0604020202020204" pitchFamily="34" charset="0"/>
              </a:rPr>
              <a:t> bludy se domnívají, že nejsou hodny potravy a podobně) </a:t>
            </a:r>
          </a:p>
          <a:p>
            <a:pPr algn="just">
              <a:lnSpc>
                <a:spcPct val="115000"/>
              </a:lnSpc>
              <a:spcBef>
                <a:spcPts val="1200"/>
              </a:spcBef>
              <a:spcAft>
                <a:spcPts val="1200"/>
              </a:spcAft>
            </a:pPr>
            <a:r>
              <a:rPr lang="cs-CZ" sz="1800" b="1" i="1" dirty="0">
                <a:effectLst/>
                <a:ea typeface="Arial" panose="020B0604020202020204" pitchFamily="34" charset="0"/>
                <a:cs typeface="Arial" panose="020B0604020202020204" pitchFamily="34" charset="0"/>
              </a:rPr>
              <a:t>Anorexie</a:t>
            </a:r>
            <a:r>
              <a:rPr lang="cs-CZ" sz="1800" dirty="0">
                <a:effectLst/>
                <a:ea typeface="Arial" panose="020B0604020202020204" pitchFamily="34" charset="0"/>
                <a:cs typeface="Arial" panose="020B0604020202020204" pitchFamily="34" charset="0"/>
              </a:rPr>
              <a:t> (nechutenství): Bývá způsobena zvýšeným psychickým tlakem, poruchami štítné žlázy, provází horečnatá onemocnění a některé další závažné somatické nemoci.</a:t>
            </a:r>
          </a:p>
          <a:p>
            <a:endParaRPr lang="cs-CZ" dirty="0"/>
          </a:p>
        </p:txBody>
      </p:sp>
    </p:spTree>
    <p:extLst>
      <p:ext uri="{BB962C8B-B14F-4D97-AF65-F5344CB8AC3E}">
        <p14:creationId xmlns:p14="http://schemas.microsoft.com/office/powerpoint/2010/main" val="2955361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85EB308-F1A8-57BE-029C-C8F25C9241A5}"/>
              </a:ext>
            </a:extLst>
          </p:cNvPr>
          <p:cNvSpPr txBox="1"/>
          <p:nvPr/>
        </p:nvSpPr>
        <p:spPr>
          <a:xfrm>
            <a:off x="1709530" y="1043609"/>
            <a:ext cx="8488018" cy="4735142"/>
          </a:xfrm>
          <a:prstGeom prst="rect">
            <a:avLst/>
          </a:prstGeom>
          <a:noFill/>
        </p:spPr>
        <p:txBody>
          <a:bodyPr wrap="square" rtlCol="0">
            <a:spAutoFit/>
          </a:bodyPr>
          <a:lstStyle/>
          <a:p>
            <a:r>
              <a:rPr lang="cs-CZ" u="sng" dirty="0">
                <a:latin typeface="Arial" panose="020B0604020202020204" pitchFamily="34" charset="0"/>
                <a:cs typeface="Arial" panose="020B0604020202020204" pitchFamily="34" charset="0"/>
              </a:rPr>
              <a:t>Poruchy pudu sebezáchovy</a:t>
            </a:r>
            <a:r>
              <a:rPr lang="cs-CZ" dirty="0">
                <a:latin typeface="Arial" panose="020B0604020202020204" pitchFamily="34" charset="0"/>
                <a:cs typeface="Arial" panose="020B0604020202020204" pitchFamily="34" charset="0"/>
              </a:rPr>
              <a:t>:</a:t>
            </a:r>
          </a:p>
          <a:p>
            <a:endParaRPr lang="cs-CZ" dirty="0">
              <a:latin typeface="Arial" panose="020B0604020202020204" pitchFamily="34" charset="0"/>
              <a:cs typeface="Arial" panose="020B0604020202020204" pitchFamily="34" charset="0"/>
            </a:endParaRPr>
          </a:p>
          <a:p>
            <a:pPr algn="just">
              <a:lnSpc>
                <a:spcPct val="115000"/>
              </a:lnSpc>
              <a:spcBef>
                <a:spcPts val="1200"/>
              </a:spcBef>
              <a:spcAft>
                <a:spcPts val="1200"/>
              </a:spcAft>
            </a:pPr>
            <a:r>
              <a:rPr lang="cs-CZ" sz="1800" b="1" dirty="0">
                <a:effectLst/>
                <a:latin typeface="Arial" panose="020B0604020202020204" pitchFamily="34" charset="0"/>
                <a:ea typeface="Arial" panose="020B0604020202020204" pitchFamily="34" charset="0"/>
                <a:cs typeface="Arial" panose="020B0604020202020204" pitchFamily="34" charset="0"/>
              </a:rPr>
              <a:t>Sebevražda (</a:t>
            </a:r>
            <a:r>
              <a:rPr lang="cs-CZ" sz="1800" b="1" dirty="0" err="1">
                <a:effectLst/>
                <a:latin typeface="Arial" panose="020B0604020202020204" pitchFamily="34" charset="0"/>
                <a:ea typeface="Arial" panose="020B0604020202020204" pitchFamily="34" charset="0"/>
                <a:cs typeface="Arial" panose="020B0604020202020204" pitchFamily="34" charset="0"/>
              </a:rPr>
              <a:t>suicidium</a:t>
            </a:r>
            <a:r>
              <a:rPr lang="cs-CZ" sz="1800" b="1" dirty="0">
                <a:effectLst/>
                <a:latin typeface="Arial" panose="020B0604020202020204" pitchFamily="34" charset="0"/>
                <a:ea typeface="Arial" panose="020B0604020202020204" pitchFamily="34" charset="0"/>
                <a:cs typeface="Arial" panose="020B0604020202020204" pitchFamily="34" charset="0"/>
              </a:rPr>
              <a:t>):</a:t>
            </a:r>
            <a:r>
              <a:rPr lang="cs-CZ" b="1" dirty="0">
                <a:latin typeface="Arial" panose="020B0604020202020204" pitchFamily="34" charset="0"/>
                <a:ea typeface="Arial" panose="020B0604020202020204" pitchFamily="34"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vědomé a úmyslné ukončení života, které si jedinec přeje a úmyslně si jej přivodí, důvody k sebevraždě jsou nejrůznější, často bývá vyvrcholením duševního onemocnění (zejména deprese a schizofrenie) – v tomto případě hovoříme o </a:t>
            </a:r>
            <a:r>
              <a:rPr lang="cs-CZ" sz="1800" b="1" i="1" dirty="0" err="1">
                <a:effectLst/>
                <a:latin typeface="Arial" panose="020B0604020202020204" pitchFamily="34" charset="0"/>
                <a:ea typeface="Arial" panose="020B0604020202020204" pitchFamily="34" charset="0"/>
                <a:cs typeface="Arial" panose="020B0604020202020204" pitchFamily="34" charset="0"/>
              </a:rPr>
              <a:t>patické</a:t>
            </a:r>
            <a:r>
              <a:rPr lang="cs-CZ" sz="1800" dirty="0">
                <a:effectLst/>
                <a:latin typeface="Arial" panose="020B0604020202020204" pitchFamily="34" charset="0"/>
                <a:ea typeface="Arial" panose="020B0604020202020204" pitchFamily="34" charset="0"/>
                <a:cs typeface="Arial" panose="020B0604020202020204" pitchFamily="34" charset="0"/>
              </a:rPr>
              <a:t> sebevraždě. </a:t>
            </a:r>
            <a:r>
              <a:rPr lang="cs-CZ" dirty="0">
                <a:latin typeface="Arial" panose="020B0604020202020204" pitchFamily="34" charset="0"/>
                <a:ea typeface="Arial" panose="020B0604020202020204" pitchFamily="34" charset="0"/>
                <a:cs typeface="Arial" panose="020B0604020202020204" pitchFamily="34" charset="0"/>
              </a:rPr>
              <a:t>P</a:t>
            </a:r>
            <a:r>
              <a:rPr lang="cs-CZ" sz="1800" dirty="0">
                <a:effectLst/>
                <a:latin typeface="Arial" panose="020B0604020202020204" pitchFamily="34" charset="0"/>
                <a:ea typeface="Arial" panose="020B0604020202020204" pitchFamily="34" charset="0"/>
                <a:cs typeface="Arial" panose="020B0604020202020204" pitchFamily="34" charset="0"/>
              </a:rPr>
              <a:t>okud se člověk o sebevraždu pokouší proto, aby na sebe upozornil (často jde vlastně o zoufalé volání o pomoc) a zemřít vlastně ani nechce, hovoříme o </a:t>
            </a:r>
            <a:r>
              <a:rPr lang="cs-CZ" sz="1800" b="1" i="1" dirty="0">
                <a:effectLst/>
                <a:latin typeface="Arial" panose="020B0604020202020204" pitchFamily="34" charset="0"/>
                <a:ea typeface="Arial" panose="020B0604020202020204" pitchFamily="34" charset="0"/>
                <a:cs typeface="Arial" panose="020B0604020202020204" pitchFamily="34" charset="0"/>
              </a:rPr>
              <a:t>demonstrativní</a:t>
            </a:r>
            <a:r>
              <a:rPr lang="cs-CZ" sz="1800" dirty="0">
                <a:effectLst/>
                <a:latin typeface="Arial" panose="020B0604020202020204" pitchFamily="34" charset="0"/>
                <a:ea typeface="Arial" panose="020B0604020202020204" pitchFamily="34" charset="0"/>
                <a:cs typeface="Arial" panose="020B0604020202020204" pitchFamily="34" charset="0"/>
              </a:rPr>
              <a:t> sebevraždě. Zvláštním typem sebevraždy je sebevražda </a:t>
            </a:r>
            <a:r>
              <a:rPr lang="cs-CZ" sz="1800" b="1" i="1" dirty="0">
                <a:effectLst/>
                <a:latin typeface="Arial" panose="020B0604020202020204" pitchFamily="34" charset="0"/>
                <a:ea typeface="Arial" panose="020B0604020202020204" pitchFamily="34" charset="0"/>
                <a:cs typeface="Arial" panose="020B0604020202020204" pitchFamily="34" charset="0"/>
              </a:rPr>
              <a:t>bilanční</a:t>
            </a:r>
            <a:r>
              <a:rPr lang="cs-CZ" sz="1800" dirty="0">
                <a:effectLst/>
                <a:latin typeface="Arial" panose="020B0604020202020204" pitchFamily="34" charset="0"/>
                <a:ea typeface="Arial" panose="020B0604020202020204" pitchFamily="34" charset="0"/>
                <a:cs typeface="Arial" panose="020B0604020202020204" pitchFamily="34" charset="0"/>
              </a:rPr>
              <a:t>, touha zemřít je pří ní opravdová a motivací bývá bezvýchodná životní situace. Motivace sebevražedného chování nemusí být jen projevem autoagrese, ale představuje i agresi vůči okolí (např. vůči příbuzným). Může jít o vynucování pomoci ze strany okolí při neřešitelné situaci v rámci vystupňovaného pudu sebezáchovy (např. snaha po sekundárním zisku).</a:t>
            </a:r>
          </a:p>
          <a:p>
            <a:endParaRPr lang="cs-CZ" dirty="0"/>
          </a:p>
        </p:txBody>
      </p:sp>
    </p:spTree>
    <p:extLst>
      <p:ext uri="{BB962C8B-B14F-4D97-AF65-F5344CB8AC3E}">
        <p14:creationId xmlns:p14="http://schemas.microsoft.com/office/powerpoint/2010/main" val="66590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2DAB70E-69B0-3AB7-B2D2-DF3593B12CEA}"/>
              </a:ext>
            </a:extLst>
          </p:cNvPr>
          <p:cNvSpPr txBox="1"/>
          <p:nvPr/>
        </p:nvSpPr>
        <p:spPr>
          <a:xfrm>
            <a:off x="1848465" y="1268361"/>
            <a:ext cx="8288593" cy="4708981"/>
          </a:xfrm>
          <a:prstGeom prst="rect">
            <a:avLst/>
          </a:prstGeom>
          <a:noFill/>
        </p:spPr>
        <p:txBody>
          <a:bodyPr wrap="square" rtlCol="0">
            <a:spAutoFit/>
          </a:bodyPr>
          <a:lstStyle/>
          <a:p>
            <a:pPr algn="just"/>
            <a:r>
              <a:rPr lang="cs-CZ" sz="2000" b="1" u="sng" dirty="0"/>
              <a:t>Psychiatr</a:t>
            </a:r>
            <a:r>
              <a:rPr lang="cs-CZ" sz="2000" dirty="0"/>
              <a:t> – lékař, zaměřen na stanovení diagnózy a stanovení léčebného plánu, včetně ordinace psychofarmak, zpravidla neprovádí psychoterapii</a:t>
            </a:r>
          </a:p>
          <a:p>
            <a:pPr algn="just"/>
            <a:endParaRPr lang="cs-CZ" sz="2000" dirty="0"/>
          </a:p>
          <a:p>
            <a:pPr algn="just"/>
            <a:r>
              <a:rPr lang="cs-CZ" sz="2000" b="1" u="sng" dirty="0"/>
              <a:t>Psycholog</a:t>
            </a:r>
            <a:r>
              <a:rPr lang="cs-CZ" sz="2000" dirty="0"/>
              <a:t> – absolvent oboru psychologie na některé z fakult poskytujících humanitní vzdělání, provádí testování (intelekt, struktura osobnosti…), většinou může provádět psychoterapii (není pravidlo)</a:t>
            </a:r>
          </a:p>
          <a:p>
            <a:pPr algn="just"/>
            <a:endParaRPr lang="cs-CZ" sz="2000" dirty="0"/>
          </a:p>
          <a:p>
            <a:pPr algn="just"/>
            <a:r>
              <a:rPr lang="cs-CZ" sz="2000" b="1" u="sng" dirty="0"/>
              <a:t>Psychoterapeu</a:t>
            </a:r>
            <a:r>
              <a:rPr lang="cs-CZ" sz="2000" u="sng" dirty="0"/>
              <a:t>t</a:t>
            </a:r>
            <a:r>
              <a:rPr lang="cs-CZ" sz="2000" dirty="0"/>
              <a:t> – člověk s VŠ vzděláním humanitního směru nebo lékař (výjimečně i zdravotní sestra), který absolvoval mnohaletý sebezkušenostní psychoterapeutický výcvik</a:t>
            </a:r>
          </a:p>
          <a:p>
            <a:pPr algn="just"/>
            <a:endParaRPr lang="cs-CZ" sz="2000" dirty="0"/>
          </a:p>
          <a:p>
            <a:pPr algn="just"/>
            <a:r>
              <a:rPr lang="cs-CZ" sz="2000" b="1" u="sng" dirty="0"/>
              <a:t>Kouč</a:t>
            </a:r>
            <a:r>
              <a:rPr lang="cs-CZ" sz="2000" dirty="0"/>
              <a:t> – není potřeba specializované akreditované vzdělání, prakticky kdokoliv, kdo projde různými kurzy – nemůže působit ve zdravotnictví</a:t>
            </a:r>
          </a:p>
          <a:p>
            <a:pPr algn="just"/>
            <a:endParaRPr lang="cs-CZ" sz="2000" dirty="0"/>
          </a:p>
        </p:txBody>
      </p:sp>
    </p:spTree>
    <p:extLst>
      <p:ext uri="{BB962C8B-B14F-4D97-AF65-F5344CB8AC3E}">
        <p14:creationId xmlns:p14="http://schemas.microsoft.com/office/powerpoint/2010/main" val="10130343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8808CAE-4A96-9F8F-D296-1D6840D74280}"/>
              </a:ext>
            </a:extLst>
          </p:cNvPr>
          <p:cNvSpPr txBox="1"/>
          <p:nvPr/>
        </p:nvSpPr>
        <p:spPr>
          <a:xfrm>
            <a:off x="1490870" y="646043"/>
            <a:ext cx="8666921" cy="7021025"/>
          </a:xfrm>
          <a:prstGeom prst="rect">
            <a:avLst/>
          </a:prstGeom>
          <a:noFill/>
        </p:spPr>
        <p:txBody>
          <a:bodyPr wrap="square" rtlCol="0">
            <a:spAutoFit/>
          </a:bodyPr>
          <a:lstStyle/>
          <a:p>
            <a:pPr algn="just">
              <a:lnSpc>
                <a:spcPct val="115000"/>
              </a:lnSpc>
              <a:spcBef>
                <a:spcPts val="1200"/>
              </a:spcBef>
              <a:spcAft>
                <a:spcPts val="1200"/>
              </a:spcAft>
            </a:pPr>
            <a:r>
              <a:rPr lang="cs-CZ" sz="1800" b="1" dirty="0" err="1">
                <a:effectLst/>
                <a:latin typeface="+mj-lt"/>
                <a:ea typeface="Arial" panose="020B0604020202020204" pitchFamily="34" charset="0"/>
                <a:cs typeface="Arial" panose="020B0604020202020204" pitchFamily="34" charset="0"/>
              </a:rPr>
              <a:t>Sebezabití</a:t>
            </a:r>
            <a:r>
              <a:rPr lang="cs-CZ" sz="1800" b="1" dirty="0">
                <a:effectLst/>
                <a:latin typeface="+mj-lt"/>
                <a:ea typeface="Arial" panose="020B0604020202020204" pitchFamily="34" charset="0"/>
                <a:cs typeface="Arial" panose="020B0604020202020204" pitchFamily="34" charset="0"/>
              </a:rPr>
              <a:t>: </a:t>
            </a:r>
            <a:r>
              <a:rPr lang="cs-CZ" sz="1800" dirty="0">
                <a:effectLst/>
                <a:latin typeface="+mj-lt"/>
                <a:ea typeface="Arial" panose="020B0604020202020204" pitchFamily="34" charset="0"/>
                <a:cs typeface="Arial" panose="020B0604020202020204" pitchFamily="34" charset="0"/>
              </a:rPr>
              <a:t>jednání, které sice směřuje k ukončení života, ale motivací není touha zemřít. Občas se s ním setkáváme u osob trpících schizofrenií, které si sáhnou na život proto, že jim to nařídily hlasy, jindy zase člověk vyskočí z okna, protože ho pronásledují imaginární útočníci a podobně. Nezřídka je </a:t>
            </a:r>
            <a:r>
              <a:rPr lang="cs-CZ" sz="1800" dirty="0" err="1">
                <a:effectLst/>
                <a:latin typeface="+mj-lt"/>
                <a:ea typeface="Arial" panose="020B0604020202020204" pitchFamily="34" charset="0"/>
                <a:cs typeface="Arial" panose="020B0604020202020204" pitchFamily="34" charset="0"/>
              </a:rPr>
              <a:t>sebezabití</a:t>
            </a:r>
            <a:r>
              <a:rPr lang="cs-CZ" sz="1800" dirty="0">
                <a:effectLst/>
                <a:latin typeface="+mj-lt"/>
                <a:ea typeface="Arial" panose="020B0604020202020204" pitchFamily="34" charset="0"/>
                <a:cs typeface="Arial" panose="020B0604020202020204" pitchFamily="34" charset="0"/>
              </a:rPr>
              <a:t> důsledkem intoxikace alkoholem či drogami (např. v rámci deliria). </a:t>
            </a:r>
          </a:p>
          <a:p>
            <a:pPr algn="just">
              <a:lnSpc>
                <a:spcPct val="115000"/>
              </a:lnSpc>
              <a:spcBef>
                <a:spcPts val="1200"/>
              </a:spcBef>
              <a:spcAft>
                <a:spcPts val="1200"/>
              </a:spcAft>
            </a:pPr>
            <a:r>
              <a:rPr lang="cs-CZ" b="1" dirty="0">
                <a:latin typeface="+mj-lt"/>
                <a:ea typeface="Arial" panose="020B0604020202020204" pitchFamily="34" charset="0"/>
                <a:cs typeface="Arial" panose="020B0604020202020204" pitchFamily="34" charset="0"/>
              </a:rPr>
              <a:t>S</a:t>
            </a:r>
            <a:r>
              <a:rPr lang="cs-CZ" sz="1800" b="1" dirty="0">
                <a:effectLst/>
                <a:latin typeface="+mj-lt"/>
                <a:ea typeface="Arial" panose="020B0604020202020204" pitchFamily="34" charset="0"/>
                <a:cs typeface="Arial" panose="020B0604020202020204" pitchFamily="34" charset="0"/>
              </a:rPr>
              <a:t>ebepoškození (automutilace):</a:t>
            </a:r>
            <a:r>
              <a:rPr lang="cs-CZ" b="1" dirty="0">
                <a:latin typeface="+mj-lt"/>
                <a:ea typeface="Arial" panose="020B0604020202020204" pitchFamily="34" charset="0"/>
                <a:cs typeface="Arial" panose="020B0604020202020204" pitchFamily="34" charset="0"/>
              </a:rPr>
              <a:t> </a:t>
            </a:r>
            <a:r>
              <a:rPr lang="cs-CZ" sz="1800" dirty="0">
                <a:effectLst/>
                <a:latin typeface="+mj-lt"/>
                <a:ea typeface="Arial" panose="020B0604020202020204" pitchFamily="34" charset="0"/>
                <a:cs typeface="Arial" panose="020B0604020202020204" pitchFamily="34" charset="0"/>
              </a:rPr>
              <a:t>vědomé a úmyslné poškození zdraví a tělesné integrity, podobně jako u sebevraždy můžeme rozlišit </a:t>
            </a:r>
            <a:r>
              <a:rPr lang="cs-CZ" sz="1800" dirty="0" err="1">
                <a:effectLst/>
                <a:latin typeface="+mj-lt"/>
                <a:ea typeface="Arial" panose="020B0604020202020204" pitchFamily="34" charset="0"/>
                <a:cs typeface="Arial" panose="020B0604020202020204" pitchFamily="34" charset="0"/>
              </a:rPr>
              <a:t>patickou</a:t>
            </a:r>
            <a:r>
              <a:rPr lang="cs-CZ" sz="1800" dirty="0">
                <a:effectLst/>
                <a:latin typeface="+mj-lt"/>
                <a:ea typeface="Arial" panose="020B0604020202020204" pitchFamily="34" charset="0"/>
                <a:cs typeface="Arial" panose="020B0604020202020204" pitchFamily="34" charset="0"/>
              </a:rPr>
              <a:t> a bilanční automutilaci</a:t>
            </a:r>
          </a:p>
          <a:p>
            <a:pPr marL="342900" lvl="0" indent="-342900" algn="just">
              <a:lnSpc>
                <a:spcPct val="115000"/>
              </a:lnSpc>
              <a:spcBef>
                <a:spcPts val="1200"/>
              </a:spcBef>
              <a:spcAft>
                <a:spcPts val="1200"/>
              </a:spcAft>
              <a:buFont typeface="Symbol" panose="05050102010706020507" pitchFamily="18" charset="2"/>
              <a:buChar char=""/>
            </a:pPr>
            <a:r>
              <a:rPr lang="cs-CZ" sz="1800" dirty="0">
                <a:effectLst/>
                <a:latin typeface="+mj-lt"/>
                <a:ea typeface="Arial" panose="020B0604020202020204" pitchFamily="34" charset="0"/>
                <a:cs typeface="Arial" panose="020B0604020202020204" pitchFamily="34" charset="0"/>
              </a:rPr>
              <a:t>při </a:t>
            </a:r>
            <a:r>
              <a:rPr lang="cs-CZ" sz="1800" b="1" i="1" dirty="0" err="1">
                <a:effectLst/>
                <a:latin typeface="+mj-lt"/>
                <a:ea typeface="Arial" panose="020B0604020202020204" pitchFamily="34" charset="0"/>
                <a:cs typeface="Arial" panose="020B0604020202020204" pitchFamily="34" charset="0"/>
              </a:rPr>
              <a:t>patickém</a:t>
            </a:r>
            <a:r>
              <a:rPr lang="cs-CZ" sz="1800" dirty="0">
                <a:effectLst/>
                <a:latin typeface="+mj-lt"/>
                <a:ea typeface="Arial" panose="020B0604020202020204" pitchFamily="34" charset="0"/>
                <a:cs typeface="Arial" panose="020B0604020202020204" pitchFamily="34" charset="0"/>
              </a:rPr>
              <a:t> sebepoškození je motivace vedena duševní poruchou – pacient má např. potřebu se potrestat za spáchané hříchy, nejčastěji bývá u psychotiků a pacientů s poruchou osobnosti</a:t>
            </a:r>
          </a:p>
          <a:p>
            <a:pPr marL="342900" lvl="0" indent="-342900" algn="just">
              <a:lnSpc>
                <a:spcPct val="115000"/>
              </a:lnSpc>
              <a:spcBef>
                <a:spcPts val="1200"/>
              </a:spcBef>
              <a:spcAft>
                <a:spcPts val="1200"/>
              </a:spcAft>
              <a:buFont typeface="Symbol" panose="05050102010706020507" pitchFamily="18" charset="2"/>
              <a:buChar char=""/>
            </a:pPr>
            <a:r>
              <a:rPr lang="cs-CZ" sz="1800" b="1" i="1" dirty="0">
                <a:effectLst/>
                <a:latin typeface="+mj-lt"/>
                <a:ea typeface="Arial" panose="020B0604020202020204" pitchFamily="34" charset="0"/>
                <a:cs typeface="Arial" panose="020B0604020202020204" pitchFamily="34" charset="0"/>
              </a:rPr>
              <a:t>bilanční</a:t>
            </a:r>
            <a:r>
              <a:rPr lang="cs-CZ" sz="1800" dirty="0">
                <a:effectLst/>
                <a:latin typeface="+mj-lt"/>
                <a:ea typeface="Arial" panose="020B0604020202020204" pitchFamily="34" charset="0"/>
                <a:cs typeface="Arial" panose="020B0604020202020204" pitchFamily="34" charset="0"/>
              </a:rPr>
              <a:t> sebepoškození je asi nejčastější u vězňů (polykáním nejrůznějších předmětů se snaží dostat z výkonu trestu do nemocnice, odkud je snadnější uprchnout) a u vojáků (prostřelením nohy se chce dostat z fronty atd.) – druhem bilančního sebepoškození je i </a:t>
            </a:r>
            <a:r>
              <a:rPr lang="cs-CZ" sz="1800" b="1" i="1" dirty="0">
                <a:effectLst/>
                <a:latin typeface="+mj-lt"/>
                <a:ea typeface="Arial" panose="020B0604020202020204" pitchFamily="34" charset="0"/>
                <a:cs typeface="Arial" panose="020B0604020202020204" pitchFamily="34" charset="0"/>
              </a:rPr>
              <a:t>protestní hladovka</a:t>
            </a:r>
            <a:endParaRPr lang="cs-CZ" sz="1800" dirty="0">
              <a:effectLst/>
              <a:latin typeface="+mj-lt"/>
              <a:ea typeface="Arial" panose="020B0604020202020204" pitchFamily="34" charset="0"/>
              <a:cs typeface="Arial" panose="020B0604020202020204" pitchFamily="34" charset="0"/>
            </a:endParaRPr>
          </a:p>
          <a:p>
            <a:pPr algn="just">
              <a:lnSpc>
                <a:spcPct val="115000"/>
              </a:lnSpc>
              <a:spcBef>
                <a:spcPts val="1200"/>
              </a:spcBef>
              <a:spcAft>
                <a:spcPts val="1200"/>
              </a:spcAft>
            </a:pPr>
            <a:endParaRPr lang="cs-CZ" dirty="0">
              <a:latin typeface="Times New Roman" panose="02020603050405020304" pitchFamily="18" charset="0"/>
              <a:ea typeface="Arial" panose="020B0604020202020204" pitchFamily="34" charset="0"/>
              <a:cs typeface="Arial" panose="020B0604020202020204" pitchFamily="34" charset="0"/>
            </a:endParaRPr>
          </a:p>
          <a:p>
            <a:pPr algn="just">
              <a:lnSpc>
                <a:spcPct val="115000"/>
              </a:lnSpc>
              <a:spcBef>
                <a:spcPts val="1200"/>
              </a:spcBef>
              <a:spcAft>
                <a:spcPts val="1200"/>
              </a:spcAft>
            </a:pP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65519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C6ABA10-5331-A434-CD91-9B7800D9D0F8}"/>
              </a:ext>
            </a:extLst>
          </p:cNvPr>
          <p:cNvSpPr txBox="1"/>
          <p:nvPr/>
        </p:nvSpPr>
        <p:spPr>
          <a:xfrm>
            <a:off x="1789043" y="974035"/>
            <a:ext cx="8597348" cy="5379934"/>
          </a:xfrm>
          <a:prstGeom prst="rect">
            <a:avLst/>
          </a:prstGeom>
          <a:noFill/>
        </p:spPr>
        <p:txBody>
          <a:bodyPr wrap="square" rtlCol="0">
            <a:spAutoFit/>
          </a:bodyPr>
          <a:lstStyle/>
          <a:p>
            <a:r>
              <a:rPr lang="cs-CZ" sz="2400" b="1" u="sng" dirty="0"/>
              <a:t>Vůle a její poruchy</a:t>
            </a:r>
          </a:p>
          <a:p>
            <a:endParaRPr lang="cs-CZ" dirty="0"/>
          </a:p>
          <a:p>
            <a:pPr algn="just"/>
            <a:r>
              <a:rPr lang="cs-CZ" sz="1800" dirty="0">
                <a:effectLst/>
                <a:ea typeface="Arial" panose="020B0604020202020204" pitchFamily="34" charset="0"/>
                <a:cs typeface="Arial" panose="020B0604020202020204" pitchFamily="34" charset="0"/>
              </a:rPr>
              <a:t>Vůle je definována jako schopnost se rozhodnout pro určitý cíl současně s uvědoměním si cesty k jeho dosažení. Vůle se vyznačuje vrozenými (síla, slabost) a získanými znaky (váhavost, bezradnost, unáhlenost atd.) Volní jednání je složitá psychická činnost, kterou se vědomě a úmyslně sleduje dosažení vytčeného cíle. </a:t>
            </a:r>
          </a:p>
          <a:p>
            <a:pPr algn="just"/>
            <a:endParaRPr lang="cs-CZ" dirty="0"/>
          </a:p>
          <a:p>
            <a:pPr marL="342900" lvl="0" indent="-342900" algn="just">
              <a:lnSpc>
                <a:spcPct val="115000"/>
              </a:lnSpc>
              <a:spcBef>
                <a:spcPts val="1200"/>
              </a:spcBef>
              <a:buFont typeface="Symbol" panose="05050102010706020507" pitchFamily="18" charset="2"/>
              <a:buChar char=""/>
            </a:pPr>
            <a:r>
              <a:rPr lang="cs-CZ" sz="1800" b="1" i="1" dirty="0">
                <a:effectLst/>
                <a:ea typeface="Arial" panose="020B0604020202020204" pitchFamily="34" charset="0"/>
                <a:cs typeface="Arial" panose="020B0604020202020204" pitchFamily="34" charset="0"/>
              </a:rPr>
              <a:t>abulie:</a:t>
            </a:r>
            <a:r>
              <a:rPr lang="cs-CZ" sz="1800" dirty="0">
                <a:effectLst/>
                <a:ea typeface="Arial" panose="020B0604020202020204" pitchFamily="34" charset="0"/>
                <a:cs typeface="Arial" panose="020B0604020202020204" pitchFamily="34" charset="0"/>
              </a:rPr>
              <a:t> difusní vymizení volních procesů, nižší stupeň je </a:t>
            </a:r>
            <a:r>
              <a:rPr lang="cs-CZ" sz="1800" i="1" dirty="0" err="1">
                <a:effectLst/>
                <a:ea typeface="Arial" panose="020B0604020202020204" pitchFamily="34" charset="0"/>
                <a:cs typeface="Arial" panose="020B0604020202020204" pitchFamily="34" charset="0"/>
              </a:rPr>
              <a:t>hypobulie</a:t>
            </a:r>
            <a:r>
              <a:rPr lang="cs-CZ" sz="1800" i="1" dirty="0">
                <a:effectLst/>
                <a:ea typeface="Arial" panose="020B0604020202020204" pitchFamily="34" charset="0"/>
                <a:cs typeface="Arial" panose="020B0604020202020204" pitchFamily="34" charset="0"/>
              </a:rPr>
              <a:t>, </a:t>
            </a:r>
            <a:r>
              <a:rPr lang="cs-CZ" sz="1800" dirty="0">
                <a:effectLst/>
                <a:ea typeface="Arial" panose="020B0604020202020204" pitchFamily="34" charset="0"/>
                <a:cs typeface="Arial" panose="020B0604020202020204" pitchFamily="34" charset="0"/>
              </a:rPr>
              <a:t>jde buď o přechodnou redukci </a:t>
            </a:r>
            <a:r>
              <a:rPr lang="cs-CZ" sz="1800" dirty="0" err="1">
                <a:effectLst/>
                <a:ea typeface="Arial" panose="020B0604020202020204" pitchFamily="34" charset="0"/>
                <a:cs typeface="Arial" panose="020B0604020202020204" pitchFamily="34" charset="0"/>
              </a:rPr>
              <a:t>dynamogenie</a:t>
            </a:r>
            <a:r>
              <a:rPr lang="cs-CZ" sz="1800" dirty="0">
                <a:effectLst/>
                <a:ea typeface="Arial" panose="020B0604020202020204" pitchFamily="34" charset="0"/>
                <a:cs typeface="Arial" panose="020B0604020202020204" pitchFamily="34" charset="0"/>
              </a:rPr>
              <a:t> nebo ireverzibilní výpad (u organických poruch)</a:t>
            </a:r>
          </a:p>
          <a:p>
            <a:pPr marL="342900" lvl="0" indent="-342900" algn="just">
              <a:lnSpc>
                <a:spcPct val="115000"/>
              </a:lnSpc>
              <a:buFont typeface="Symbol" panose="05050102010706020507" pitchFamily="18" charset="2"/>
              <a:buChar char=""/>
            </a:pPr>
            <a:r>
              <a:rPr lang="cs-CZ" sz="1800" b="1" i="1" dirty="0" err="1">
                <a:effectLst/>
                <a:ea typeface="Arial" panose="020B0604020202020204" pitchFamily="34" charset="0"/>
                <a:cs typeface="Arial" panose="020B0604020202020204" pitchFamily="34" charset="0"/>
              </a:rPr>
              <a:t>hyperbulie</a:t>
            </a:r>
            <a:r>
              <a:rPr lang="cs-CZ" sz="1800" b="1" i="1" dirty="0">
                <a:effectLst/>
                <a:ea typeface="Arial" panose="020B0604020202020204" pitchFamily="34" charset="0"/>
                <a:cs typeface="Arial" panose="020B0604020202020204" pitchFamily="34" charset="0"/>
              </a:rPr>
              <a:t>:</a:t>
            </a:r>
            <a:r>
              <a:rPr lang="cs-CZ" sz="1800" dirty="0">
                <a:effectLst/>
                <a:ea typeface="Arial" panose="020B0604020202020204" pitchFamily="34" charset="0"/>
                <a:cs typeface="Arial" panose="020B0604020202020204" pitchFamily="34" charset="0"/>
              </a:rPr>
              <a:t> zvýšená síla volního aktu s patologickou aktivitou, iniciativou a spontaneitou, jde jen zdánlivě o příznivou situaci, dochází sice k snadnému rozhodování, ale častému měnění cílů, bývá např. u mánie a hebefrenie.</a:t>
            </a:r>
          </a:p>
          <a:p>
            <a:pPr marL="342900" lvl="0" indent="-342900" algn="just">
              <a:lnSpc>
                <a:spcPct val="115000"/>
              </a:lnSpc>
              <a:buFont typeface="Symbol" panose="05050102010706020507" pitchFamily="18" charset="2"/>
              <a:buChar char=""/>
            </a:pPr>
            <a:r>
              <a:rPr lang="cs-CZ" sz="1800" b="1" i="1" dirty="0">
                <a:effectLst/>
                <a:ea typeface="Arial" panose="020B0604020202020204" pitchFamily="34" charset="0"/>
                <a:cs typeface="Arial" panose="020B0604020202020204" pitchFamily="34" charset="0"/>
              </a:rPr>
              <a:t>astenie vůle:</a:t>
            </a:r>
            <a:r>
              <a:rPr lang="cs-CZ" sz="1800" dirty="0">
                <a:effectLst/>
                <a:ea typeface="Arial" panose="020B0604020202020204" pitchFamily="34" charset="0"/>
                <a:cs typeface="Arial" panose="020B0604020202020204" pitchFamily="34" charset="0"/>
              </a:rPr>
              <a:t> trvalá neschopnost rozhodování a sledování cíle, útěk od realizace při nepatrných překážkách</a:t>
            </a:r>
          </a:p>
          <a:p>
            <a:endParaRPr lang="cs-CZ" dirty="0"/>
          </a:p>
        </p:txBody>
      </p:sp>
    </p:spTree>
    <p:extLst>
      <p:ext uri="{BB962C8B-B14F-4D97-AF65-F5344CB8AC3E}">
        <p14:creationId xmlns:p14="http://schemas.microsoft.com/office/powerpoint/2010/main" val="3646775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223E383-A1AE-61C0-3D3D-9CC4B18D534E}"/>
              </a:ext>
            </a:extLst>
          </p:cNvPr>
          <p:cNvSpPr txBox="1"/>
          <p:nvPr/>
        </p:nvSpPr>
        <p:spPr>
          <a:xfrm>
            <a:off x="1381539" y="394323"/>
            <a:ext cx="8686800" cy="6175537"/>
          </a:xfrm>
          <a:prstGeom prst="rect">
            <a:avLst/>
          </a:prstGeom>
          <a:noFill/>
        </p:spPr>
        <p:txBody>
          <a:bodyPr wrap="square" rtlCol="0">
            <a:spAutoFit/>
          </a:bodyPr>
          <a:lstStyle/>
          <a:p>
            <a:pPr algn="just">
              <a:lnSpc>
                <a:spcPct val="115000"/>
              </a:lnSpc>
              <a:spcBef>
                <a:spcPts val="1200"/>
              </a:spcBef>
              <a:spcAft>
                <a:spcPts val="1200"/>
              </a:spcAft>
            </a:pPr>
            <a:r>
              <a:rPr lang="cs-CZ" sz="2400" b="1" u="sng" dirty="0">
                <a:effectLst/>
                <a:ea typeface="Arial" panose="020B0604020202020204" pitchFamily="34" charset="0"/>
                <a:cs typeface="Times New Roman" panose="02020603050405020304" pitchFamily="18" charset="0"/>
              </a:rPr>
              <a:t>Poruchy jednání</a:t>
            </a:r>
          </a:p>
          <a:p>
            <a:pPr algn="just">
              <a:lnSpc>
                <a:spcPct val="115000"/>
              </a:lnSpc>
              <a:spcBef>
                <a:spcPts val="1200"/>
              </a:spcBef>
              <a:spcAft>
                <a:spcPts val="1200"/>
              </a:spcAft>
            </a:pPr>
            <a:r>
              <a:rPr lang="cs-CZ" sz="1800" dirty="0">
                <a:effectLst/>
                <a:ea typeface="Arial" panose="020B0604020202020204" pitchFamily="34" charset="0"/>
                <a:cs typeface="Times New Roman" panose="02020603050405020304" pitchFamily="18" charset="0"/>
              </a:rPr>
              <a:t>Jednání směřuje k dosažení cíle nezávisle nebo v rozporu s vědomým rozhodnutím. Jde obvykle o poruchy automatické, kde se uplatňují nebržděné pudové mechanismy, často nedosahující hladiny vědomí. Vyznačují se náhlým vznikem, krátkým trváním, často výrazným psychomotorickým neklidem. Predisponují vyčerpání, puberta, tíživá životní situace, psychické trauma, </a:t>
            </a:r>
            <a:r>
              <a:rPr lang="cs-CZ" sz="1800" dirty="0" err="1">
                <a:effectLst/>
                <a:ea typeface="Arial" panose="020B0604020202020204" pitchFamily="34" charset="0"/>
                <a:cs typeface="Times New Roman" panose="02020603050405020304" pitchFamily="18" charset="0"/>
              </a:rPr>
              <a:t>organicita</a:t>
            </a:r>
            <a:r>
              <a:rPr lang="cs-CZ" sz="1800" dirty="0">
                <a:effectLst/>
                <a:ea typeface="Arial" panose="020B0604020202020204" pitchFamily="34" charset="0"/>
                <a:cs typeface="Times New Roman" panose="02020603050405020304" pitchFamily="18" charset="0"/>
              </a:rPr>
              <a:t>.</a:t>
            </a:r>
            <a:endParaRPr lang="cs-CZ" sz="1800" dirty="0">
              <a:effectLst/>
              <a:ea typeface="Arial" panose="020B0604020202020204" pitchFamily="34" charset="0"/>
              <a:cs typeface="Arial" panose="020B0604020202020204" pitchFamily="34" charset="0"/>
            </a:endParaRPr>
          </a:p>
          <a:p>
            <a:pPr algn="just">
              <a:lnSpc>
                <a:spcPct val="115000"/>
              </a:lnSpc>
              <a:spcBef>
                <a:spcPts val="1200"/>
              </a:spcBef>
              <a:spcAft>
                <a:spcPts val="1200"/>
              </a:spcAft>
            </a:pPr>
            <a:r>
              <a:rPr lang="cs-CZ" sz="1800" b="1" u="sng" dirty="0">
                <a:effectLst/>
                <a:ea typeface="Arial" panose="020B0604020202020204" pitchFamily="34" charset="0"/>
                <a:cs typeface="Times New Roman" panose="02020603050405020304" pitchFamily="18" charset="0"/>
              </a:rPr>
              <a:t>zkratové jednání</a:t>
            </a:r>
            <a:r>
              <a:rPr lang="cs-CZ" sz="1800" b="1" dirty="0">
                <a:effectLst/>
                <a:ea typeface="Arial" panose="020B0604020202020204" pitchFamily="34" charset="0"/>
                <a:cs typeface="Times New Roman" panose="02020603050405020304" pitchFamily="18" charset="0"/>
              </a:rPr>
              <a:t>: </a:t>
            </a:r>
            <a:r>
              <a:rPr lang="cs-CZ" sz="1800" dirty="0">
                <a:effectLst/>
                <a:ea typeface="Arial" panose="020B0604020202020204" pitchFamily="34" charset="0"/>
                <a:cs typeface="Times New Roman" panose="02020603050405020304" pitchFamily="18" charset="0"/>
              </a:rPr>
              <a:t>porucha v oblasti rozhodování, kdy existuje představa cíle (který je emočně nebo zájmově velmi silný), ale chybí kritické posouzení motivů a výběr nejvhodnějších prostředků k dosažení, k dosažení cíle je užívána první eventualita, která se nabízí, i když je rozporu s morálními normami a přináší komplikace – jednání je tedy emočně podbarveno, vědomí je neporušeno (příklady: útěk dítěte z domova před trestem, útěk vojáka domů ze stesku).</a:t>
            </a:r>
            <a:endParaRPr lang="cs-CZ" sz="1800" dirty="0">
              <a:effectLst/>
              <a:ea typeface="Arial" panose="020B0604020202020204" pitchFamily="34" charset="0"/>
              <a:cs typeface="Arial" panose="020B0604020202020204" pitchFamily="34" charset="0"/>
            </a:endParaRPr>
          </a:p>
          <a:p>
            <a:pPr algn="just"/>
            <a:r>
              <a:rPr lang="cs-CZ" sz="1800" b="1" u="sng" dirty="0">
                <a:effectLst/>
                <a:ea typeface="Arial" panose="020B0604020202020204" pitchFamily="34" charset="0"/>
              </a:rPr>
              <a:t>účelové jednání</a:t>
            </a:r>
            <a:r>
              <a:rPr lang="cs-CZ" sz="1800" b="1" dirty="0">
                <a:effectLst/>
                <a:ea typeface="Arial" panose="020B0604020202020204" pitchFamily="34" charset="0"/>
              </a:rPr>
              <a:t>: </a:t>
            </a:r>
            <a:r>
              <a:rPr lang="cs-CZ" sz="1800" dirty="0">
                <a:effectLst/>
                <a:ea typeface="Arial" panose="020B0604020202020204" pitchFamily="34" charset="0"/>
              </a:rPr>
              <a:t>cíl jednání je sledován instinktivně a neuvědoměle, obchází volní akt a projevují se v něm automatismy, bývá nepřiměřené situaci, budí někdy dojem schválnosti – název je odvozen od účelu, kterému je jednání neadekvátně podřízeno, nejde přitom o simulaci, sledování cíle je ovlivněno nevědomým motivem (obvykle útěk do nemoci), bývá pozorováno </a:t>
            </a:r>
            <a:endParaRPr lang="cs-CZ" dirty="0"/>
          </a:p>
        </p:txBody>
      </p:sp>
    </p:spTree>
    <p:extLst>
      <p:ext uri="{BB962C8B-B14F-4D97-AF65-F5344CB8AC3E}">
        <p14:creationId xmlns:p14="http://schemas.microsoft.com/office/powerpoint/2010/main" val="3788248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B4F1DC6-1527-5103-A38C-C3B6F4A63A1F}"/>
              </a:ext>
            </a:extLst>
          </p:cNvPr>
          <p:cNvSpPr txBox="1"/>
          <p:nvPr/>
        </p:nvSpPr>
        <p:spPr>
          <a:xfrm>
            <a:off x="1570382" y="665922"/>
            <a:ext cx="8875644" cy="5906232"/>
          </a:xfrm>
          <a:prstGeom prst="rect">
            <a:avLst/>
          </a:prstGeom>
          <a:noFill/>
        </p:spPr>
        <p:txBody>
          <a:bodyPr wrap="square" rtlCol="0">
            <a:spAutoFit/>
          </a:bodyPr>
          <a:lstStyle/>
          <a:p>
            <a:pPr algn="just">
              <a:lnSpc>
                <a:spcPct val="115000"/>
              </a:lnSpc>
              <a:spcBef>
                <a:spcPts val="1200"/>
              </a:spcBef>
              <a:spcAft>
                <a:spcPts val="1200"/>
              </a:spcAft>
            </a:pPr>
            <a:r>
              <a:rPr lang="cs-CZ" sz="1800" b="1" u="sng" dirty="0">
                <a:effectLst/>
                <a:latin typeface="+mj-lt"/>
                <a:ea typeface="Arial" panose="020B0604020202020204" pitchFamily="34" charset="0"/>
                <a:cs typeface="Times New Roman" panose="02020603050405020304" pitchFamily="18" charset="0"/>
              </a:rPr>
              <a:t>demonstrativní jednání</a:t>
            </a:r>
            <a:r>
              <a:rPr lang="cs-CZ" sz="1800" b="1" dirty="0">
                <a:effectLst/>
                <a:latin typeface="+mj-lt"/>
                <a:ea typeface="Arial" panose="020B0604020202020204" pitchFamily="34" charset="0"/>
                <a:cs typeface="Times New Roman" panose="02020603050405020304" pitchFamily="18" charset="0"/>
              </a:rPr>
              <a:t>:</a:t>
            </a:r>
            <a:r>
              <a:rPr lang="cs-CZ" sz="1800" dirty="0">
                <a:effectLst/>
                <a:latin typeface="+mj-lt"/>
                <a:ea typeface="Arial" panose="020B0604020202020204" pitchFamily="34" charset="0"/>
                <a:cs typeface="Times New Roman" panose="02020603050405020304" pitchFamily="18" charset="0"/>
              </a:rPr>
              <a:t> je přítomna představa sledovaného cíle, ale k dosažení je volena nepřiměřená náhradní aktivita – např. pokus o </a:t>
            </a:r>
            <a:r>
              <a:rPr lang="cs-CZ" sz="1800" dirty="0" err="1">
                <a:effectLst/>
                <a:latin typeface="+mj-lt"/>
                <a:ea typeface="Arial" panose="020B0604020202020204" pitchFamily="34" charset="0"/>
                <a:cs typeface="Times New Roman" panose="02020603050405020304" pitchFamily="18" charset="0"/>
              </a:rPr>
              <a:t>suicidium</a:t>
            </a:r>
            <a:r>
              <a:rPr lang="cs-CZ" sz="1800" dirty="0">
                <a:effectLst/>
                <a:latin typeface="+mj-lt"/>
                <a:ea typeface="Arial" panose="020B0604020202020204" pitchFamily="34" charset="0"/>
                <a:cs typeface="Times New Roman" panose="02020603050405020304" pitchFamily="18" charset="0"/>
              </a:rPr>
              <a:t> za účelem přivolání pozornosti – je zde plynulý přechod k simulaci </a:t>
            </a:r>
            <a:endParaRPr lang="cs-CZ" sz="1800" dirty="0">
              <a:effectLst/>
              <a:latin typeface="+mj-lt"/>
              <a:ea typeface="Arial" panose="020B0604020202020204" pitchFamily="34" charset="0"/>
              <a:cs typeface="Arial" panose="020B0604020202020204" pitchFamily="34" charset="0"/>
            </a:endParaRPr>
          </a:p>
          <a:p>
            <a:pPr algn="just">
              <a:lnSpc>
                <a:spcPct val="115000"/>
              </a:lnSpc>
              <a:spcBef>
                <a:spcPts val="1200"/>
              </a:spcBef>
              <a:spcAft>
                <a:spcPts val="1200"/>
              </a:spcAft>
            </a:pPr>
            <a:r>
              <a:rPr lang="cs-CZ" sz="1800" b="1" u="sng" dirty="0">
                <a:effectLst/>
                <a:latin typeface="+mj-lt"/>
                <a:ea typeface="Arial" panose="020B0604020202020204" pitchFamily="34" charset="0"/>
                <a:cs typeface="Times New Roman" panose="02020603050405020304" pitchFamily="18" charset="0"/>
              </a:rPr>
              <a:t>kompulze</a:t>
            </a:r>
            <a:r>
              <a:rPr lang="cs-CZ" sz="1800" b="1" dirty="0">
                <a:effectLst/>
                <a:latin typeface="+mj-lt"/>
                <a:ea typeface="Arial" panose="020B0604020202020204" pitchFamily="34" charset="0"/>
                <a:cs typeface="Times New Roman" panose="02020603050405020304" pitchFamily="18" charset="0"/>
              </a:rPr>
              <a:t>: </a:t>
            </a:r>
            <a:r>
              <a:rPr lang="cs-CZ" sz="1800" dirty="0">
                <a:effectLst/>
                <a:latin typeface="+mj-lt"/>
                <a:ea typeface="Arial" panose="020B0604020202020204" pitchFamily="34" charset="0"/>
                <a:cs typeface="Times New Roman" panose="02020603050405020304" pitchFamily="18" charset="0"/>
              </a:rPr>
              <a:t>nutkavé jednání, které se nedá vůlí potlačit, nutkavé motivy jsou zatlačeny do pozadí, ale přesto se prosazují, vyvolávají pocit vnitřní tenze, která je snižována nutkavý jednáním</a:t>
            </a:r>
            <a:endParaRPr lang="cs-CZ" sz="1800" dirty="0">
              <a:effectLst/>
              <a:latin typeface="+mj-lt"/>
              <a:ea typeface="Arial" panose="020B0604020202020204" pitchFamily="34" charset="0"/>
              <a:cs typeface="Arial" panose="020B0604020202020204" pitchFamily="34" charset="0"/>
            </a:endParaRPr>
          </a:p>
          <a:p>
            <a:pPr algn="just">
              <a:lnSpc>
                <a:spcPct val="115000"/>
              </a:lnSpc>
              <a:spcBef>
                <a:spcPts val="1200"/>
              </a:spcBef>
              <a:spcAft>
                <a:spcPts val="1200"/>
              </a:spcAft>
            </a:pPr>
            <a:r>
              <a:rPr lang="cs-CZ" sz="1800" b="1" u="sng" dirty="0">
                <a:effectLst/>
                <a:latin typeface="+mj-lt"/>
                <a:ea typeface="Arial" panose="020B0604020202020204" pitchFamily="34" charset="0"/>
                <a:cs typeface="Times New Roman" panose="02020603050405020304" pitchFamily="18" charset="0"/>
              </a:rPr>
              <a:t>impulzivní jednání</a:t>
            </a:r>
            <a:r>
              <a:rPr lang="cs-CZ" sz="1800" b="1" dirty="0">
                <a:effectLst/>
                <a:latin typeface="+mj-lt"/>
                <a:ea typeface="Arial" panose="020B0604020202020204" pitchFamily="34" charset="0"/>
                <a:cs typeface="Times New Roman" panose="02020603050405020304" pitchFamily="18" charset="0"/>
              </a:rPr>
              <a:t>: </a:t>
            </a:r>
            <a:r>
              <a:rPr lang="cs-CZ" sz="1800" dirty="0">
                <a:effectLst/>
                <a:latin typeface="+mj-lt"/>
                <a:ea typeface="Arial" panose="020B0604020202020204" pitchFamily="34" charset="0"/>
                <a:cs typeface="Times New Roman" panose="02020603050405020304" pitchFamily="18" charset="0"/>
              </a:rPr>
              <a:t>jednání je ovlivněno pudovými silami, impuls obchází vůli, není podrobován hodnocení a rozhodování, je proveden okamžitý nápad, aniž existuje vědomá představa cíle, jednání nastupuje nečekaně, bez uvážení vhodnosti a následků, odehrává se téměř vždy na patologicky změněném terénu  </a:t>
            </a:r>
            <a:endParaRPr lang="cs-CZ" sz="1800" dirty="0">
              <a:effectLst/>
              <a:latin typeface="+mj-lt"/>
              <a:ea typeface="Arial" panose="020B0604020202020204" pitchFamily="34" charset="0"/>
              <a:cs typeface="Arial" panose="020B0604020202020204" pitchFamily="34" charset="0"/>
            </a:endParaRPr>
          </a:p>
          <a:p>
            <a:pPr algn="just">
              <a:lnSpc>
                <a:spcPct val="115000"/>
              </a:lnSpc>
              <a:spcBef>
                <a:spcPts val="1200"/>
              </a:spcBef>
              <a:spcAft>
                <a:spcPts val="1200"/>
              </a:spcAft>
            </a:pPr>
            <a:r>
              <a:rPr lang="cs-CZ" sz="1800" b="1" u="sng" dirty="0">
                <a:effectLst/>
                <a:latin typeface="+mj-lt"/>
                <a:ea typeface="Arial" panose="020B0604020202020204" pitchFamily="34" charset="0"/>
                <a:cs typeface="Times New Roman" panose="02020603050405020304" pitchFamily="18" charset="0"/>
              </a:rPr>
              <a:t>tiky</a:t>
            </a:r>
            <a:r>
              <a:rPr lang="cs-CZ" sz="1800" b="1" dirty="0">
                <a:effectLst/>
                <a:latin typeface="+mj-lt"/>
                <a:ea typeface="Arial" panose="020B0604020202020204" pitchFamily="34" charset="0"/>
                <a:cs typeface="Times New Roman" panose="02020603050405020304" pitchFamily="18" charset="0"/>
              </a:rPr>
              <a:t>:</a:t>
            </a:r>
            <a:r>
              <a:rPr lang="cs-CZ" sz="1800" dirty="0">
                <a:effectLst/>
                <a:latin typeface="+mj-lt"/>
                <a:ea typeface="Arial" panose="020B0604020202020204" pitchFamily="34" charset="0"/>
                <a:cs typeface="Times New Roman" panose="02020603050405020304" pitchFamily="18" charset="0"/>
              </a:rPr>
              <a:t> mimovolní, opakující se nerytmické pohyby příbuzných skupin kosterních svalů (motorické tiky) nebo mimovolní produkce zvuků a slov (vokální = fonační tiky), tiky jsou vůli potlačitelné, mizí při odvedení pozornosti i ve spánku, naopak se zvýrazňují v tenzi </a:t>
            </a:r>
            <a:endParaRPr lang="cs-CZ" sz="1800" dirty="0">
              <a:effectLst/>
              <a:latin typeface="+mj-lt"/>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427636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56A14D0-5574-A6BD-1E09-D2899519EB5C}"/>
              </a:ext>
            </a:extLst>
          </p:cNvPr>
          <p:cNvSpPr txBox="1"/>
          <p:nvPr/>
        </p:nvSpPr>
        <p:spPr>
          <a:xfrm>
            <a:off x="1540565" y="487017"/>
            <a:ext cx="8855765" cy="6001643"/>
          </a:xfrm>
          <a:prstGeom prst="rect">
            <a:avLst/>
          </a:prstGeom>
          <a:noFill/>
        </p:spPr>
        <p:txBody>
          <a:bodyPr wrap="square" rtlCol="0">
            <a:spAutoFit/>
          </a:bodyPr>
          <a:lstStyle/>
          <a:p>
            <a:r>
              <a:rPr lang="cs-CZ" sz="2400" b="1" dirty="0">
                <a:solidFill>
                  <a:schemeClr val="accent1"/>
                </a:solidFill>
              </a:rPr>
              <a:t>ORGANICKÉ PORUCHY</a:t>
            </a:r>
          </a:p>
          <a:p>
            <a:endParaRPr lang="cs-CZ" dirty="0"/>
          </a:p>
          <a:p>
            <a:pPr algn="just"/>
            <a:r>
              <a:rPr lang="cs-CZ" sz="1800" b="1" dirty="0">
                <a:effectLst/>
                <a:latin typeface="+mj-lt"/>
                <a:ea typeface="Calibri" panose="020F0502020204030204" pitchFamily="34" charset="0"/>
                <a:cs typeface="Times New Roman" panose="02020603050405020304" pitchFamily="18" charset="0"/>
              </a:rPr>
              <a:t>Demence</a:t>
            </a:r>
            <a:r>
              <a:rPr lang="cs-CZ" sz="1800" dirty="0">
                <a:effectLst/>
                <a:latin typeface="+mj-lt"/>
                <a:ea typeface="Calibri" panose="020F0502020204030204" pitchFamily="34" charset="0"/>
                <a:cs typeface="Times New Roman" panose="02020603050405020304" pitchFamily="18" charset="0"/>
              </a:rPr>
              <a:t> je závažná duševní choroba zapříčiněná degenerativními změnami na mozku. K jejímu rozvoji může vést řada nejrůznějších chorob. Většina forem demence postihuje jedince nad 60 let. Hlavním příznakem demence je progresivní zhoršování rozumových schopností. Nejčasněji bývá postižena krátkodobá, později i dlouhodobá </a:t>
            </a:r>
            <a:r>
              <a:rPr lang="cs-CZ" sz="1800" u="none" strike="noStrike" dirty="0">
                <a:effectLst/>
                <a:latin typeface="+mj-lt"/>
                <a:ea typeface="Calibri" panose="020F0502020204030204" pitchFamily="34" charset="0"/>
                <a:cs typeface="Times New Roman" panose="02020603050405020304" pitchFamily="18" charset="0"/>
                <a:hlinkClick r:id="rId2" tooltip="Paměť">
                  <a:extLst>
                    <a:ext uri="{A12FA001-AC4F-418D-AE19-62706E023703}">
                      <ahyp:hlinkClr xmlns:ahyp="http://schemas.microsoft.com/office/drawing/2018/hyperlinkcolor" val="tx"/>
                    </a:ext>
                  </a:extLst>
                </a:hlinkClick>
              </a:rPr>
              <a:t>paměť</a:t>
            </a:r>
            <a:r>
              <a:rPr lang="cs-CZ" sz="1800" dirty="0">
                <a:effectLst/>
                <a:latin typeface="+mj-lt"/>
                <a:ea typeface="Calibri" panose="020F0502020204030204" pitchFamily="34" charset="0"/>
                <a:cs typeface="Times New Roman" panose="02020603050405020304" pitchFamily="18" charset="0"/>
              </a:rPr>
              <a:t>, porušen je také úsudek a časoprostorová orientace, včetně ostatních </a:t>
            </a:r>
            <a:r>
              <a:rPr lang="cs-CZ" sz="1800" u="none" strike="noStrike" dirty="0">
                <a:effectLst/>
                <a:latin typeface="+mj-lt"/>
                <a:ea typeface="Calibri" panose="020F0502020204030204" pitchFamily="34" charset="0"/>
                <a:cs typeface="Times New Roman" panose="02020603050405020304" pitchFamily="18" charset="0"/>
                <a:hlinkClick r:id="rId3" tooltip="Kognitivní (stránka neexistuje)">
                  <a:extLst>
                    <a:ext uri="{A12FA001-AC4F-418D-AE19-62706E023703}">
                      <ahyp:hlinkClr xmlns:ahyp="http://schemas.microsoft.com/office/drawing/2018/hyperlinkcolor" val="tx"/>
                    </a:ext>
                  </a:extLst>
                </a:hlinkClick>
              </a:rPr>
              <a:t>kognitivních</a:t>
            </a:r>
            <a:r>
              <a:rPr lang="cs-CZ" sz="1800" dirty="0">
                <a:effectLst/>
                <a:latin typeface="+mj-lt"/>
                <a:ea typeface="Calibri" panose="020F0502020204030204" pitchFamily="34" charset="0"/>
                <a:cs typeface="Times New Roman" panose="02020603050405020304" pitchFamily="18" charset="0"/>
              </a:rPr>
              <a:t> schopností, jakými je pozornost, schopnost komunikace, abstraktní myšlení a rozpoznávací funkce. </a:t>
            </a:r>
          </a:p>
          <a:p>
            <a:pPr algn="just"/>
            <a:endParaRPr lang="cs-CZ" sz="1800" dirty="0">
              <a:effectLst/>
              <a:latin typeface="+mj-lt"/>
              <a:ea typeface="Calibri" panose="020F0502020204030204" pitchFamily="34" charset="0"/>
              <a:cs typeface="Times New Roman" panose="02020603050405020304" pitchFamily="18" charset="0"/>
            </a:endParaRPr>
          </a:p>
          <a:p>
            <a:pPr algn="just"/>
            <a:r>
              <a:rPr lang="cs-CZ" sz="1800" dirty="0">
                <a:effectLst/>
                <a:latin typeface="+mj-lt"/>
                <a:ea typeface="Calibri" panose="020F0502020204030204" pitchFamily="34" charset="0"/>
                <a:cs typeface="Times New Roman" panose="02020603050405020304" pitchFamily="18" charset="0"/>
              </a:rPr>
              <a:t>Osobnost nemocného se postupně rozpadá, četné obtíže pro něj představují i běžné každodenní činnosti a jeho společenská role, pacient zapomíná již naučené úkony, jakými je oblékání, příprava jídla a hygiena, ztrácí své osobní věci, bloudí ve svém bydlišti. Tyto projevy velmi často doprovázejí i poruchy nálady, nezvyklé chování, nebo epizodické stavy zmatenosti (</a:t>
            </a:r>
            <a:r>
              <a:rPr lang="cs-CZ" sz="1800" u="none" strike="noStrike" dirty="0">
                <a:effectLst/>
                <a:latin typeface="+mj-lt"/>
                <a:ea typeface="Calibri" panose="020F0502020204030204" pitchFamily="34" charset="0"/>
                <a:cs typeface="Times New Roman" panose="02020603050405020304" pitchFamily="18" charset="0"/>
                <a:hlinkClick r:id="rId4" tooltip="Delirium">
                  <a:extLst>
                    <a:ext uri="{A12FA001-AC4F-418D-AE19-62706E023703}">
                      <ahyp:hlinkClr xmlns:ahyp="http://schemas.microsoft.com/office/drawing/2018/hyperlinkcolor" val="tx"/>
                    </a:ext>
                  </a:extLst>
                </a:hlinkClick>
              </a:rPr>
              <a:t>delirium</a:t>
            </a:r>
            <a:r>
              <a:rPr lang="cs-CZ" sz="1800" dirty="0">
                <a:effectLst/>
                <a:latin typeface="+mj-lt"/>
                <a:ea typeface="Calibri" panose="020F0502020204030204" pitchFamily="34" charset="0"/>
                <a:cs typeface="Times New Roman" panose="02020603050405020304" pitchFamily="18" charset="0"/>
              </a:rPr>
              <a:t>) s hrozbou pádu. </a:t>
            </a:r>
          </a:p>
          <a:p>
            <a:pPr algn="just"/>
            <a:endParaRPr lang="cs-CZ" sz="1800" dirty="0">
              <a:effectLst/>
              <a:latin typeface="+mj-lt"/>
              <a:ea typeface="Calibri" panose="020F0502020204030204" pitchFamily="34" charset="0"/>
              <a:cs typeface="Times New Roman" panose="02020603050405020304" pitchFamily="18" charset="0"/>
            </a:endParaRPr>
          </a:p>
          <a:p>
            <a:pPr algn="just"/>
            <a:r>
              <a:rPr lang="cs-CZ" sz="1800" dirty="0">
                <a:effectLst/>
                <a:latin typeface="+mj-lt"/>
                <a:ea typeface="Calibri" panose="020F0502020204030204" pitchFamily="34" charset="0"/>
                <a:cs typeface="Times New Roman" panose="02020603050405020304" pitchFamily="18" charset="0"/>
              </a:rPr>
              <a:t>V případě afektivních poruch jsou nejčastějšími deprese, </a:t>
            </a:r>
            <a:r>
              <a:rPr lang="cs-CZ" sz="1800" u="none" strike="noStrike" dirty="0">
                <a:effectLst/>
                <a:latin typeface="+mj-lt"/>
                <a:ea typeface="Calibri" panose="020F0502020204030204" pitchFamily="34" charset="0"/>
                <a:cs typeface="Times New Roman" panose="02020603050405020304" pitchFamily="18" charset="0"/>
                <a:hlinkClick r:id="rId5" tooltip="Úzkost">
                  <a:extLst>
                    <a:ext uri="{A12FA001-AC4F-418D-AE19-62706E023703}">
                      <ahyp:hlinkClr xmlns:ahyp="http://schemas.microsoft.com/office/drawing/2018/hyperlinkcolor" val="tx"/>
                    </a:ext>
                  </a:extLst>
                </a:hlinkClick>
              </a:rPr>
              <a:t>úzkost</a:t>
            </a:r>
            <a:r>
              <a:rPr lang="cs-CZ" sz="1800" dirty="0">
                <a:effectLst/>
                <a:latin typeface="+mj-lt"/>
                <a:ea typeface="Calibri" panose="020F0502020204030204" pitchFamily="34" charset="0"/>
                <a:cs typeface="Times New Roman" panose="02020603050405020304" pitchFamily="18" charset="0"/>
              </a:rPr>
              <a:t> a </a:t>
            </a:r>
            <a:r>
              <a:rPr lang="cs-CZ" sz="1800" u="none" strike="noStrike" dirty="0">
                <a:effectLst/>
                <a:latin typeface="+mj-lt"/>
                <a:ea typeface="Calibri" panose="020F0502020204030204" pitchFamily="34" charset="0"/>
                <a:cs typeface="Times New Roman" panose="02020603050405020304" pitchFamily="18" charset="0"/>
                <a:hlinkClick r:id="rId6" tooltip="Apatie">
                  <a:extLst>
                    <a:ext uri="{A12FA001-AC4F-418D-AE19-62706E023703}">
                      <ahyp:hlinkClr xmlns:ahyp="http://schemas.microsoft.com/office/drawing/2018/hyperlinkcolor" val="tx"/>
                    </a:ext>
                  </a:extLst>
                </a:hlinkClick>
              </a:rPr>
              <a:t>apatie</a:t>
            </a:r>
            <a:r>
              <a:rPr lang="cs-CZ" sz="1800" dirty="0">
                <a:effectLst/>
                <a:latin typeface="+mj-lt"/>
                <a:ea typeface="Calibri" panose="020F0502020204030204" pitchFamily="34" charset="0"/>
                <a:cs typeface="Times New Roman" panose="02020603050405020304" pitchFamily="18" charset="0"/>
              </a:rPr>
              <a:t>, zřídkavé ovšem nejsou ani </a:t>
            </a:r>
            <a:r>
              <a:rPr lang="cs-CZ" sz="1800" u="none" strike="noStrike" dirty="0">
                <a:effectLst/>
                <a:latin typeface="+mj-lt"/>
                <a:ea typeface="Calibri" panose="020F0502020204030204" pitchFamily="34" charset="0"/>
                <a:cs typeface="Times New Roman" panose="02020603050405020304" pitchFamily="18" charset="0"/>
                <a:hlinkClick r:id="rId7" tooltip="Euforie">
                  <a:extLst>
                    <a:ext uri="{A12FA001-AC4F-418D-AE19-62706E023703}">
                      <ahyp:hlinkClr xmlns:ahyp="http://schemas.microsoft.com/office/drawing/2018/hyperlinkcolor" val="tx"/>
                    </a:ext>
                  </a:extLst>
                </a:hlinkClick>
              </a:rPr>
              <a:t>euforie</a:t>
            </a:r>
            <a:r>
              <a:rPr lang="cs-CZ" sz="1800" dirty="0">
                <a:effectLst/>
                <a:latin typeface="+mj-lt"/>
                <a:ea typeface="Calibri" panose="020F0502020204030204" pitchFamily="34" charset="0"/>
                <a:cs typeface="Times New Roman" panose="02020603050405020304" pitchFamily="18" charset="0"/>
              </a:rPr>
              <a:t>, </a:t>
            </a:r>
            <a:r>
              <a:rPr lang="cs-CZ" sz="1800" u="none" strike="noStrike" dirty="0">
                <a:effectLst/>
                <a:latin typeface="+mj-lt"/>
                <a:ea typeface="Calibri" panose="020F0502020204030204" pitchFamily="34" charset="0"/>
                <a:cs typeface="Times New Roman" panose="02020603050405020304" pitchFamily="18" charset="0"/>
                <a:hlinkClick r:id="rId8" tooltip="Mánie">
                  <a:extLst>
                    <a:ext uri="{A12FA001-AC4F-418D-AE19-62706E023703}">
                      <ahyp:hlinkClr xmlns:ahyp="http://schemas.microsoft.com/office/drawing/2018/hyperlinkcolor" val="tx"/>
                    </a:ext>
                  </a:extLst>
                </a:hlinkClick>
              </a:rPr>
              <a:t>mánie</a:t>
            </a:r>
            <a:r>
              <a:rPr lang="cs-CZ" sz="1800" dirty="0">
                <a:effectLst/>
                <a:latin typeface="+mj-lt"/>
                <a:ea typeface="Calibri" panose="020F0502020204030204" pitchFamily="34" charset="0"/>
                <a:cs typeface="Times New Roman" panose="02020603050405020304" pitchFamily="18" charset="0"/>
              </a:rPr>
              <a:t>, či tzv. </a:t>
            </a:r>
            <a:r>
              <a:rPr lang="cs-CZ" sz="1800" dirty="0" err="1">
                <a:effectLst/>
                <a:latin typeface="+mj-lt"/>
                <a:ea typeface="Calibri" panose="020F0502020204030204" pitchFamily="34" charset="0"/>
                <a:cs typeface="Times New Roman" panose="02020603050405020304" pitchFamily="18" charset="0"/>
              </a:rPr>
              <a:t>moria</a:t>
            </a:r>
            <a:r>
              <a:rPr lang="cs-CZ" sz="1800" dirty="0">
                <a:effectLst/>
                <a:latin typeface="+mj-lt"/>
                <a:ea typeface="Calibri" panose="020F0502020204030204" pitchFamily="34" charset="0"/>
                <a:cs typeface="Times New Roman" panose="02020603050405020304" pitchFamily="18" charset="0"/>
              </a:rPr>
              <a:t> (rozjařené, nicméně velmi nevhodné chování, obtěžování, plané vtipkování, zlomyslnost). Objevují se i příznaky psychózy – </a:t>
            </a:r>
            <a:r>
              <a:rPr lang="cs-CZ" sz="1800" u="none" strike="noStrike" dirty="0">
                <a:effectLst/>
                <a:latin typeface="+mj-lt"/>
                <a:ea typeface="Calibri" panose="020F0502020204030204" pitchFamily="34" charset="0"/>
                <a:cs typeface="Times New Roman" panose="02020603050405020304" pitchFamily="18" charset="0"/>
                <a:hlinkClick r:id="rId9" tooltip="Halucinace">
                  <a:extLst>
                    <a:ext uri="{A12FA001-AC4F-418D-AE19-62706E023703}">
                      <ahyp:hlinkClr xmlns:ahyp="http://schemas.microsoft.com/office/drawing/2018/hyperlinkcolor" val="tx"/>
                    </a:ext>
                  </a:extLst>
                </a:hlinkClick>
              </a:rPr>
              <a:t>halucinace</a:t>
            </a:r>
            <a:r>
              <a:rPr lang="cs-CZ" sz="1800" dirty="0">
                <a:effectLst/>
                <a:latin typeface="+mj-lt"/>
                <a:ea typeface="Calibri" panose="020F0502020204030204" pitchFamily="34" charset="0"/>
                <a:cs typeface="Times New Roman" panose="02020603050405020304" pitchFamily="18" charset="0"/>
              </a:rPr>
              <a:t>, </a:t>
            </a:r>
            <a:r>
              <a:rPr lang="cs-CZ" sz="1800" u="none" strike="noStrike" dirty="0">
                <a:effectLst/>
                <a:latin typeface="+mj-lt"/>
                <a:ea typeface="Calibri" panose="020F0502020204030204" pitchFamily="34" charset="0"/>
                <a:cs typeface="Times New Roman" panose="02020603050405020304" pitchFamily="18" charset="0"/>
                <a:hlinkClick r:id="rId10" tooltip="Iluze">
                  <a:extLst>
                    <a:ext uri="{A12FA001-AC4F-418D-AE19-62706E023703}">
                      <ahyp:hlinkClr xmlns:ahyp="http://schemas.microsoft.com/office/drawing/2018/hyperlinkcolor" val="tx"/>
                    </a:ext>
                  </a:extLst>
                </a:hlinkClick>
              </a:rPr>
              <a:t>iluze</a:t>
            </a:r>
            <a:r>
              <a:rPr lang="cs-CZ" sz="1800" dirty="0">
                <a:effectLst/>
                <a:latin typeface="+mj-lt"/>
                <a:ea typeface="Calibri" panose="020F0502020204030204" pitchFamily="34" charset="0"/>
                <a:cs typeface="Times New Roman" panose="02020603050405020304" pitchFamily="18" charset="0"/>
              </a:rPr>
              <a:t>, </a:t>
            </a:r>
            <a:r>
              <a:rPr lang="cs-CZ" sz="1800" u="none" strike="noStrike" dirty="0">
                <a:effectLst/>
                <a:latin typeface="+mj-lt"/>
                <a:ea typeface="Calibri" panose="020F0502020204030204" pitchFamily="34" charset="0"/>
                <a:cs typeface="Times New Roman" panose="02020603050405020304" pitchFamily="18" charset="0"/>
                <a:hlinkClick r:id="rId11" tooltip="Paranoia">
                  <a:extLst>
                    <a:ext uri="{A12FA001-AC4F-418D-AE19-62706E023703}">
                      <ahyp:hlinkClr xmlns:ahyp="http://schemas.microsoft.com/office/drawing/2018/hyperlinkcolor" val="tx"/>
                    </a:ext>
                  </a:extLst>
                </a:hlinkClick>
              </a:rPr>
              <a:t>paranoia</a:t>
            </a:r>
            <a:r>
              <a:rPr lang="cs-CZ" sz="1800" dirty="0">
                <a:effectLst/>
                <a:latin typeface="+mj-lt"/>
                <a:ea typeface="Calibri" panose="020F0502020204030204" pitchFamily="34" charset="0"/>
                <a:cs typeface="Times New Roman" panose="02020603050405020304" pitchFamily="18" charset="0"/>
              </a:rPr>
              <a:t>, nepřiléhavé emoce, nejčastěji pod obrazem </a:t>
            </a:r>
            <a:r>
              <a:rPr lang="cs-CZ" sz="1800" dirty="0">
                <a:effectLst/>
                <a:latin typeface="Calibri" panose="020F0502020204030204" pitchFamily="34" charset="0"/>
                <a:ea typeface="Calibri" panose="020F0502020204030204" pitchFamily="34" charset="0"/>
                <a:cs typeface="Times New Roman" panose="02020603050405020304" pitchFamily="18" charset="0"/>
              </a:rPr>
              <a:t>deliria. </a:t>
            </a:r>
            <a:endParaRPr lang="cs-CZ" dirty="0"/>
          </a:p>
          <a:p>
            <a:endParaRPr lang="cs-CZ" dirty="0"/>
          </a:p>
        </p:txBody>
      </p:sp>
    </p:spTree>
    <p:extLst>
      <p:ext uri="{BB962C8B-B14F-4D97-AF65-F5344CB8AC3E}">
        <p14:creationId xmlns:p14="http://schemas.microsoft.com/office/powerpoint/2010/main" val="36534854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DA61332-0E86-7FAE-8F79-991E1C27D5FD}"/>
              </a:ext>
            </a:extLst>
          </p:cNvPr>
          <p:cNvSpPr txBox="1"/>
          <p:nvPr/>
        </p:nvSpPr>
        <p:spPr>
          <a:xfrm>
            <a:off x="1331843" y="576470"/>
            <a:ext cx="9462053" cy="6217087"/>
          </a:xfrm>
          <a:prstGeom prst="rect">
            <a:avLst/>
          </a:prstGeom>
          <a:noFill/>
        </p:spPr>
        <p:txBody>
          <a:bodyPr wrap="square" rtlCol="0">
            <a:spAutoFit/>
          </a:bodyPr>
          <a:lstStyle/>
          <a:p>
            <a:pPr algn="just"/>
            <a:r>
              <a:rPr lang="cs-CZ" sz="2000" b="1" dirty="0">
                <a:effectLst/>
                <a:latin typeface="Arial" panose="020B0604020202020204" pitchFamily="34" charset="0"/>
                <a:ea typeface="Calibri" panose="020F0502020204030204" pitchFamily="34" charset="0"/>
                <a:cs typeface="Arial" panose="020B0604020202020204" pitchFamily="34" charset="0"/>
              </a:rPr>
              <a:t>Alzheimerova choroba </a:t>
            </a:r>
            <a:r>
              <a:rPr lang="cs-CZ" sz="1800" dirty="0">
                <a:effectLst/>
                <a:latin typeface="Arial" panose="020B0604020202020204" pitchFamily="34" charset="0"/>
                <a:ea typeface="Calibri" panose="020F0502020204030204" pitchFamily="34" charset="0"/>
                <a:cs typeface="Arial" panose="020B0604020202020204" pitchFamily="34" charset="0"/>
              </a:rPr>
              <a:t>je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2" tooltip="Neurodegenerativní onemocnění (stránka neexistuje)">
                  <a:extLst>
                    <a:ext uri="{A12FA001-AC4F-418D-AE19-62706E023703}">
                      <ahyp:hlinkClr xmlns:ahyp="http://schemas.microsoft.com/office/drawing/2018/hyperlinkcolor" val="tx"/>
                    </a:ext>
                  </a:extLst>
                </a:hlinkClick>
              </a:rPr>
              <a:t>neurodegenerativní onemocnění</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3" tooltip="Mozek">
                  <a:extLst>
                    <a:ext uri="{A12FA001-AC4F-418D-AE19-62706E023703}">
                      <ahyp:hlinkClr xmlns:ahyp="http://schemas.microsoft.com/office/drawing/2018/hyperlinkcolor" val="tx"/>
                    </a:ext>
                  </a:extLst>
                </a:hlinkClick>
              </a:rPr>
              <a:t>mozku</a:t>
            </a:r>
            <a:r>
              <a:rPr lang="cs-CZ" sz="1800" dirty="0">
                <a:effectLst/>
                <a:latin typeface="Arial" panose="020B0604020202020204" pitchFamily="34" charset="0"/>
                <a:ea typeface="Calibri" panose="020F0502020204030204" pitchFamily="34" charset="0"/>
                <a:cs typeface="Arial" panose="020B0604020202020204" pitchFamily="34" charset="0"/>
              </a:rPr>
              <a:t> projevující se ztrátou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4" tooltip="Neuron">
                  <a:extLst>
                    <a:ext uri="{A12FA001-AC4F-418D-AE19-62706E023703}">
                      <ahyp:hlinkClr xmlns:ahyp="http://schemas.microsoft.com/office/drawing/2018/hyperlinkcolor" val="tx"/>
                    </a:ext>
                  </a:extLst>
                </a:hlinkClick>
              </a:rPr>
              <a:t>nervových buněk</a:t>
            </a:r>
            <a:r>
              <a:rPr lang="cs-CZ" sz="1800" dirty="0">
                <a:effectLst/>
                <a:latin typeface="Arial" panose="020B0604020202020204" pitchFamily="34" charset="0"/>
                <a:ea typeface="Calibri" panose="020F0502020204030204" pitchFamily="34" charset="0"/>
                <a:cs typeface="Arial" panose="020B0604020202020204" pitchFamily="34" charset="0"/>
              </a:rPr>
              <a:t> v některých částech mozku. Jedná se o nejčastější typ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5" tooltip="Demence">
                  <a:extLst>
                    <a:ext uri="{A12FA001-AC4F-418D-AE19-62706E023703}">
                      <ahyp:hlinkClr xmlns:ahyp="http://schemas.microsoft.com/office/drawing/2018/hyperlinkcolor" val="tx"/>
                    </a:ext>
                  </a:extLst>
                </a:hlinkClick>
              </a:rPr>
              <a:t>demence</a:t>
            </a:r>
            <a:r>
              <a:rPr lang="cs-CZ" sz="1800" dirty="0">
                <a:effectLst/>
                <a:latin typeface="Arial" panose="020B0604020202020204" pitchFamily="34" charset="0"/>
                <a:ea typeface="Calibri" panose="020F0502020204030204" pitchFamily="34" charset="0"/>
                <a:cs typeface="Arial" panose="020B0604020202020204" pitchFamily="34" charset="0"/>
              </a:rPr>
              <a:t> u osob starších 65 let. Onemocnění se projevuje celou řadou typických příznaků v oblasti paměti (rychlé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6" tooltip="Zapomětlivost (stránka neexistuje)">
                  <a:extLst>
                    <a:ext uri="{A12FA001-AC4F-418D-AE19-62706E023703}">
                      <ahyp:hlinkClr xmlns:ahyp="http://schemas.microsoft.com/office/drawing/2018/hyperlinkcolor" val="tx"/>
                    </a:ext>
                  </a:extLst>
                </a:hlinkClick>
              </a:rPr>
              <a:t>zapomínání</a:t>
            </a:r>
            <a:r>
              <a:rPr lang="cs-CZ" sz="1800" dirty="0">
                <a:effectLst/>
                <a:latin typeface="Arial" panose="020B0604020202020204" pitchFamily="34" charset="0"/>
                <a:ea typeface="Calibri" panose="020F0502020204030204" pitchFamily="34" charset="0"/>
                <a:cs typeface="Arial" panose="020B0604020202020204" pitchFamily="34" charset="0"/>
              </a:rPr>
              <a:t>, opakování stejných otázek, ztrácení předmětů a jejich odkládání na nesprávná místa, pokřivení paměti), jazykových schopností (obtížné hledání správných slov, mezery v řeči, používání nesprávných slov či jednodušších slov pro složitější myšlenku), orientaci v prostoru (problém s nalezením cesty, ztrácení se), výkonných funkcích (nesprávná rozhodnutí, obtíže s plánováním relativně jednoduchých aktivit) a chování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7" tooltip="Apatie">
                  <a:extLst>
                    <a:ext uri="{A12FA001-AC4F-418D-AE19-62706E023703}">
                      <ahyp:hlinkClr xmlns:ahyp="http://schemas.microsoft.com/office/drawing/2018/hyperlinkcolor" val="tx"/>
                    </a:ext>
                  </a:extLst>
                </a:hlinkClick>
              </a:rPr>
              <a:t>apatie</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8" tooltip="Deprese (psychologie)">
                  <a:extLst>
                    <a:ext uri="{A12FA001-AC4F-418D-AE19-62706E023703}">
                      <ahyp:hlinkClr xmlns:ahyp="http://schemas.microsoft.com/office/drawing/2018/hyperlinkcolor" val="tx"/>
                    </a:ext>
                  </a:extLst>
                </a:hlinkClick>
              </a:rPr>
              <a:t>deprese</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9" tooltip="Úzkost">
                  <a:extLst>
                    <a:ext uri="{A12FA001-AC4F-418D-AE19-62706E023703}">
                      <ahyp:hlinkClr xmlns:ahyp="http://schemas.microsoft.com/office/drawing/2018/hyperlinkcolor" val="tx"/>
                    </a:ext>
                  </a:extLst>
                </a:hlinkClick>
              </a:rPr>
              <a:t>úzkost</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10" tooltip="Vznětlivost (stránka neexistuje)">
                  <a:extLst>
                    <a:ext uri="{A12FA001-AC4F-418D-AE19-62706E023703}">
                      <ahyp:hlinkClr xmlns:ahyp="http://schemas.microsoft.com/office/drawing/2018/hyperlinkcolor" val="tx"/>
                    </a:ext>
                  </a:extLst>
                </a:hlinkClick>
              </a:rPr>
              <a:t>vznětlivost</a:t>
            </a:r>
            <a:r>
              <a:rPr lang="cs-CZ" sz="1800" dirty="0">
                <a:effectLst/>
                <a:latin typeface="Arial" panose="020B0604020202020204" pitchFamily="34" charset="0"/>
                <a:ea typeface="Calibri" panose="020F0502020204030204" pitchFamily="34" charset="0"/>
                <a:cs typeface="Arial" panose="020B0604020202020204" pitchFamily="34" charset="0"/>
              </a:rPr>
              <a:t> a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11" tooltip="Blud">
                  <a:extLst>
                    <a:ext uri="{A12FA001-AC4F-418D-AE19-62706E023703}">
                      <ahyp:hlinkClr xmlns:ahyp="http://schemas.microsoft.com/office/drawing/2018/hyperlinkcolor" val="tx"/>
                    </a:ext>
                  </a:extLst>
                </a:hlinkClick>
              </a:rPr>
              <a:t>bludy</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V raném</a:t>
            </a:r>
            <a:r>
              <a:rPr lang="cs-CZ" sz="1800" dirty="0">
                <a:effectLst/>
                <a:latin typeface="Arial" panose="020B0604020202020204" pitchFamily="34" charset="0"/>
                <a:ea typeface="Calibri" panose="020F0502020204030204" pitchFamily="34" charset="0"/>
                <a:cs typeface="Arial" panose="020B0604020202020204" pitchFamily="34" charset="0"/>
              </a:rPr>
              <a:t> stá</a:t>
            </a:r>
            <a:r>
              <a:rPr lang="cs-CZ" sz="1800" dirty="0">
                <a:effectLst/>
                <a:latin typeface="Arial" panose="020B0604020202020204" pitchFamily="34" charset="0"/>
                <a:ea typeface="Times New Roman" panose="02020603050405020304" pitchFamily="18" charset="0"/>
                <a:cs typeface="Arial" panose="020B0604020202020204" pitchFamily="34" charset="0"/>
              </a:rPr>
              <a:t>diu je nejnápadnější zejména obtížné dorozumívání, zapomínání, zakládání věcí, podezíravost, vztahovačnost, popírání problémů a poruchy paměti, dezorientace v čase, bloudění na známých místech, obtížné rozhodování a bezradnost, ztráta iniciativy, známky deprese, úzkosti a agresivity, ztráta zájmu o koníčky, změna osobnosti – sobeckost a egocentričnost.</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Ve středním stádiu nemoci se přidávají poruchy soudnosti, nekritičnost, prohlubování změn osobnosti, neschopnost vykonávat běžné aktivity jako je vaření a nakupování, potřeba pomoci při vykonávání osobní hygieny a oblékání, obtížná komunikace, toulání, bloudění, poruchy chování, halucinace, podezírání, stavy zmatenosti.</a:t>
            </a:r>
            <a:r>
              <a:rPr lang="cs-CZ" sz="1800" dirty="0">
                <a:effectLst/>
                <a:latin typeface="Arial" panose="020B0604020202020204" pitchFamily="34" charset="0"/>
                <a:ea typeface="Calibri" panose="020F0502020204030204" pitchFamily="34" charset="0"/>
                <a:cs typeface="Arial" panose="020B0604020202020204" pitchFamily="34" charset="0"/>
              </a:rPr>
              <a:t> V pozdním stádiu se dále objeví p</a:t>
            </a:r>
            <a:r>
              <a:rPr lang="cs-CZ" sz="1800" dirty="0">
                <a:effectLst/>
                <a:latin typeface="Arial" panose="020B0604020202020204" pitchFamily="34" charset="0"/>
                <a:ea typeface="Times New Roman" panose="02020603050405020304" pitchFamily="18" charset="0"/>
                <a:cs typeface="Arial" panose="020B0604020202020204" pitchFamily="34" charset="0"/>
              </a:rPr>
              <a:t>oruchy příjmu potravy, nerozpoznání blízkých osob, nechápání okolního dění, ztráta schopnosti souvislé řeči, velké stavy zmatenosti, obtížná chůze, poruchy vylučování moči a stolice, úplná ztráta soběstačnosti, upoutání na invalidní vozík, těles</a:t>
            </a:r>
            <a:r>
              <a:rPr lang="cs-CZ" sz="1800" dirty="0">
                <a:effectLst/>
                <a:latin typeface="Arial" panose="020B0604020202020204" pitchFamily="34" charset="0"/>
                <a:ea typeface="Calibri" panose="020F0502020204030204" pitchFamily="34" charset="0"/>
                <a:cs typeface="Arial" panose="020B0604020202020204" pitchFamily="34" charset="0"/>
              </a:rPr>
              <a:t>né i duševní chátrání, hubnutí. Nemoc vždy končí smrtí.</a:t>
            </a:r>
          </a:p>
          <a:p>
            <a:endParaRPr lang="cs-CZ" dirty="0"/>
          </a:p>
        </p:txBody>
      </p:sp>
    </p:spTree>
    <p:extLst>
      <p:ext uri="{BB962C8B-B14F-4D97-AF65-F5344CB8AC3E}">
        <p14:creationId xmlns:p14="http://schemas.microsoft.com/office/powerpoint/2010/main" val="517580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D63E495-AD07-7342-F5EF-F77D7832B589}"/>
              </a:ext>
            </a:extLst>
          </p:cNvPr>
          <p:cNvSpPr txBox="1"/>
          <p:nvPr/>
        </p:nvSpPr>
        <p:spPr>
          <a:xfrm>
            <a:off x="1441175" y="556592"/>
            <a:ext cx="9064487" cy="5940088"/>
          </a:xfrm>
          <a:prstGeom prst="rect">
            <a:avLst/>
          </a:prstGeom>
          <a:noFill/>
        </p:spPr>
        <p:txBody>
          <a:bodyPr wrap="square" rtlCol="0">
            <a:spAutoFit/>
          </a:bodyPr>
          <a:lstStyle/>
          <a:p>
            <a:pPr algn="just"/>
            <a:r>
              <a:rPr lang="cs-CZ" b="1" dirty="0">
                <a:effectLst/>
                <a:latin typeface="Arial" panose="020B0604020202020204" pitchFamily="34" charset="0"/>
                <a:ea typeface="Arial" panose="020B0604020202020204" pitchFamily="34" charset="0"/>
                <a:cs typeface="Arial" panose="020B0604020202020204" pitchFamily="34" charset="0"/>
              </a:rPr>
              <a:t>Organický </a:t>
            </a:r>
            <a:r>
              <a:rPr lang="cs-CZ" b="1" dirty="0" err="1">
                <a:effectLst/>
                <a:latin typeface="Arial" panose="020B0604020202020204" pitchFamily="34" charset="0"/>
                <a:ea typeface="Arial" panose="020B0604020202020204" pitchFamily="34" charset="0"/>
                <a:cs typeface="Arial" panose="020B0604020202020204" pitchFamily="34" charset="0"/>
              </a:rPr>
              <a:t>psychosyndrom</a:t>
            </a:r>
            <a:r>
              <a:rPr lang="cs-CZ" b="1" dirty="0">
                <a:effectLst/>
                <a:latin typeface="Arial" panose="020B0604020202020204" pitchFamily="34" charset="0"/>
                <a:ea typeface="Arial" panose="020B0604020202020204" pitchFamily="34"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je definován jako narušení mozkových funkcí, které ovšem není způsobeno psychiatrickou nemocí, ale různými </a:t>
            </a:r>
            <a:r>
              <a:rPr lang="cs-CZ" sz="1800" dirty="0" err="1">
                <a:effectLst/>
                <a:latin typeface="Arial" panose="020B0604020202020204" pitchFamily="34" charset="0"/>
                <a:ea typeface="Arial" panose="020B0604020202020204" pitchFamily="34" charset="0"/>
                <a:cs typeface="Arial" panose="020B0604020202020204" pitchFamily="34" charset="0"/>
              </a:rPr>
              <a:t>nepsychiatrickými</a:t>
            </a:r>
            <a:r>
              <a:rPr lang="cs-CZ" sz="1800" dirty="0">
                <a:effectLst/>
                <a:latin typeface="Arial" panose="020B0604020202020204" pitchFamily="34" charset="0"/>
                <a:ea typeface="Arial" panose="020B0604020202020204" pitchFamily="34" charset="0"/>
                <a:cs typeface="Arial" panose="020B0604020202020204" pitchFamily="34" charset="0"/>
              </a:rPr>
              <a:t> onemocněními mozku. Mezi ně patří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mozkové mrtvice</a:t>
            </a:r>
            <a:r>
              <a:rPr lang="cs-CZ" sz="1800" dirty="0">
                <a:effectLst/>
                <a:latin typeface="Arial" panose="020B0604020202020204" pitchFamily="34" charset="0"/>
                <a:ea typeface="Arial" panose="020B0604020202020204" pitchFamily="34" charset="0"/>
                <a:cs typeface="Arial" panose="020B0604020202020204" pitchFamily="34" charset="0"/>
              </a:rPr>
              <a:t>,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mozkové nádory</a:t>
            </a:r>
            <a:r>
              <a:rPr lang="cs-CZ" sz="1800" dirty="0">
                <a:effectLst/>
                <a:latin typeface="Arial" panose="020B0604020202020204" pitchFamily="34" charset="0"/>
                <a:ea typeface="Arial" panose="020B0604020202020204" pitchFamily="34" charset="0"/>
                <a:cs typeface="Arial" panose="020B0604020202020204" pitchFamily="34" charset="0"/>
              </a:rPr>
              <a:t>, úrazy hlavy,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krvácení do mozku</a:t>
            </a:r>
            <a:r>
              <a:rPr lang="cs-CZ" sz="1800" dirty="0">
                <a:effectLst/>
                <a:latin typeface="Arial" panose="020B0604020202020204" pitchFamily="34" charset="0"/>
                <a:ea typeface="Arial" panose="020B0604020202020204" pitchFamily="34" charset="0"/>
                <a:cs typeface="Arial" panose="020B0604020202020204" pitchFamily="34" charset="0"/>
              </a:rPr>
              <a:t>, účinek toxických sloučenin (návykové látky jako např. chronické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čichání toluenu</a:t>
            </a:r>
            <a:r>
              <a:rPr lang="cs-CZ" sz="1800" dirty="0">
                <a:effectLst/>
                <a:latin typeface="Arial" panose="020B0604020202020204" pitchFamily="34" charset="0"/>
                <a:ea typeface="Arial" panose="020B0604020202020204" pitchFamily="34" charset="0"/>
                <a:cs typeface="Arial" panose="020B0604020202020204" pitchFamily="34" charset="0"/>
              </a:rPr>
              <a:t>,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alkoholizmus</a:t>
            </a:r>
            <a:r>
              <a:rPr lang="cs-CZ" sz="1800" dirty="0">
                <a:effectLst/>
                <a:latin typeface="Arial" panose="020B0604020202020204" pitchFamily="34" charset="0"/>
                <a:ea typeface="Arial" panose="020B0604020202020204" pitchFamily="34" charset="0"/>
                <a:cs typeface="Arial" panose="020B0604020202020204" pitchFamily="34" charset="0"/>
              </a:rPr>
              <a:t>), vysazení dlouhodobě užívaných toxických sloučenin (hlavně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odvykací syndrom u alkoholu</a:t>
            </a:r>
            <a:r>
              <a:rPr lang="cs-CZ" sz="1800" dirty="0">
                <a:effectLst/>
                <a:latin typeface="Arial" panose="020B0604020202020204" pitchFamily="34" charset="0"/>
                <a:ea typeface="Arial" panose="020B0604020202020204" pitchFamily="34" charset="0"/>
                <a:cs typeface="Arial" panose="020B0604020202020204" pitchFamily="34" charset="0"/>
              </a:rPr>
              <a:t>),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záněty mozku</a:t>
            </a:r>
            <a:r>
              <a:rPr lang="cs-CZ" sz="1800" dirty="0">
                <a:effectLst/>
                <a:latin typeface="Arial" panose="020B0604020202020204" pitchFamily="34" charset="0"/>
                <a:ea typeface="Arial" panose="020B0604020202020204" pitchFamily="34" charset="0"/>
                <a:cs typeface="Arial" panose="020B0604020202020204" pitchFamily="34" charset="0"/>
              </a:rPr>
              <a:t>,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záněty mozkových blan</a:t>
            </a:r>
            <a:r>
              <a:rPr lang="cs-CZ" sz="1800" dirty="0">
                <a:effectLst/>
                <a:latin typeface="Arial" panose="020B0604020202020204" pitchFamily="34" charset="0"/>
                <a:ea typeface="Arial" panose="020B0604020202020204" pitchFamily="34" charset="0"/>
                <a:cs typeface="Arial" panose="020B0604020202020204" pitchFamily="34" charset="0"/>
              </a:rPr>
              <a:t>,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epilepsie</a:t>
            </a:r>
            <a:r>
              <a:rPr lang="cs-CZ" sz="1800" dirty="0">
                <a:effectLst/>
                <a:latin typeface="Arial" panose="020B0604020202020204" pitchFamily="34" charset="0"/>
                <a:ea typeface="Arial" panose="020B0604020202020204" pitchFamily="34" charset="0"/>
                <a:cs typeface="Arial" panose="020B0604020202020204" pitchFamily="34" charset="0"/>
              </a:rPr>
              <a:t> a mnohé další. Organický </a:t>
            </a:r>
            <a:r>
              <a:rPr lang="cs-CZ" sz="1800" dirty="0" err="1">
                <a:effectLst/>
                <a:latin typeface="Arial" panose="020B0604020202020204" pitchFamily="34" charset="0"/>
                <a:ea typeface="Arial" panose="020B0604020202020204" pitchFamily="34" charset="0"/>
                <a:cs typeface="Arial" panose="020B0604020202020204" pitchFamily="34" charset="0"/>
              </a:rPr>
              <a:t>psychosyndrom</a:t>
            </a:r>
            <a:r>
              <a:rPr lang="cs-CZ" sz="1800" dirty="0">
                <a:effectLst/>
                <a:latin typeface="Arial" panose="020B0604020202020204" pitchFamily="34" charset="0"/>
                <a:ea typeface="Arial" panose="020B0604020202020204" pitchFamily="34" charset="0"/>
                <a:cs typeface="Arial" panose="020B0604020202020204" pitchFamily="34" charset="0"/>
              </a:rPr>
              <a:t> může mít různé projevy zahrnující zmatenost, známky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demence</a:t>
            </a:r>
            <a:r>
              <a:rPr lang="cs-CZ" sz="1800" dirty="0">
                <a:effectLst/>
                <a:latin typeface="Arial" panose="020B0604020202020204" pitchFamily="34" charset="0"/>
                <a:ea typeface="Arial" panose="020B0604020202020204" pitchFamily="34" charset="0"/>
                <a:cs typeface="Arial" panose="020B0604020202020204" pitchFamily="34" charset="0"/>
              </a:rPr>
              <a:t>, změny osobnosti, narušené emoční projevy,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12">
                  <a:extLst>
                    <a:ext uri="{A12FA001-AC4F-418D-AE19-62706E023703}">
                      <ahyp:hlinkClr xmlns:ahyp="http://schemas.microsoft.com/office/drawing/2018/hyperlinkcolor" val="tx"/>
                    </a:ext>
                  </a:extLst>
                </a:hlinkClick>
              </a:rPr>
              <a:t>poruchy paměti</a:t>
            </a:r>
            <a:r>
              <a:rPr lang="cs-CZ" sz="1800" dirty="0">
                <a:effectLst/>
                <a:latin typeface="Arial" panose="020B0604020202020204" pitchFamily="34" charset="0"/>
                <a:ea typeface="Arial" panose="020B0604020202020204" pitchFamily="34" charset="0"/>
                <a:cs typeface="Arial" panose="020B0604020202020204" pitchFamily="34" charset="0"/>
              </a:rPr>
              <a:t>, pokles intelektu apod. Náhle vzniklý organický </a:t>
            </a:r>
            <a:r>
              <a:rPr lang="cs-CZ" sz="1800" dirty="0" err="1">
                <a:effectLst/>
                <a:latin typeface="Arial" panose="020B0604020202020204" pitchFamily="34" charset="0"/>
                <a:ea typeface="Arial" panose="020B0604020202020204" pitchFamily="34" charset="0"/>
                <a:cs typeface="Arial" panose="020B0604020202020204" pitchFamily="34" charset="0"/>
              </a:rPr>
              <a:t>psychosyndrom</a:t>
            </a:r>
            <a:r>
              <a:rPr lang="cs-CZ" sz="1800" dirty="0">
                <a:effectLst/>
                <a:latin typeface="Arial" panose="020B0604020202020204" pitchFamily="34" charset="0"/>
                <a:ea typeface="Arial" panose="020B0604020202020204" pitchFamily="34" charset="0"/>
                <a:cs typeface="Arial" panose="020B0604020202020204" pitchFamily="34" charset="0"/>
              </a:rPr>
              <a:t> může mít podobu tzv.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deliria</a:t>
            </a:r>
            <a:r>
              <a:rPr lang="cs-CZ" sz="1800" dirty="0">
                <a:effectLst/>
                <a:latin typeface="Arial" panose="020B0604020202020204" pitchFamily="34" charset="0"/>
                <a:ea typeface="Arial" panose="020B0604020202020204" pitchFamily="34" charset="0"/>
                <a:cs typeface="Arial" panose="020B0604020202020204" pitchFamily="34" charset="0"/>
              </a:rPr>
              <a:t>. Někteří lidé s organickým syndromem mohou být agresivní a nebezpečí sobě a svému okolí. Příznaky organického </a:t>
            </a:r>
            <a:r>
              <a:rPr lang="cs-CZ" sz="1800" dirty="0" err="1">
                <a:effectLst/>
                <a:latin typeface="Arial" panose="020B0604020202020204" pitchFamily="34" charset="0"/>
                <a:ea typeface="Arial" panose="020B0604020202020204" pitchFamily="34" charset="0"/>
                <a:cs typeface="Arial" panose="020B0604020202020204" pitchFamily="34" charset="0"/>
              </a:rPr>
              <a:t>psychosyndromu</a:t>
            </a:r>
            <a:r>
              <a:rPr lang="cs-CZ" sz="1800" dirty="0">
                <a:effectLst/>
                <a:latin typeface="Arial" panose="020B0604020202020204" pitchFamily="34" charset="0"/>
                <a:ea typeface="Arial" panose="020B0604020202020204" pitchFamily="34" charset="0"/>
                <a:cs typeface="Arial" panose="020B0604020202020204" pitchFamily="34" charset="0"/>
              </a:rPr>
              <a:t> se v případě potřeby léčí pomocí psychiatrických léků ze skupiny </a:t>
            </a:r>
            <a:r>
              <a:rPr lang="cs-CZ" sz="1800" strike="noStrike" dirty="0">
                <a:effectLst/>
                <a:latin typeface="Arial" panose="020B0604020202020204" pitchFamily="34" charset="0"/>
                <a:ea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neuroleptik</a:t>
            </a:r>
            <a:r>
              <a:rPr lang="cs-CZ" sz="1800" dirty="0">
                <a:effectLst/>
                <a:latin typeface="Arial" panose="020B0604020202020204" pitchFamily="34" charset="0"/>
                <a:ea typeface="Arial" panose="020B0604020202020204" pitchFamily="34" charset="0"/>
                <a:cs typeface="Arial" panose="020B0604020202020204" pitchFamily="34" charset="0"/>
              </a:rPr>
              <a:t>, kromě toho je ovšem nutné léčit zjištěnou vyvolávající příčinu (je-li to možné). Jedná se o onemocnění s velmi špatnou prognózou, šance na uzdravení je prakticky nulová.</a:t>
            </a:r>
          </a:p>
          <a:p>
            <a:pPr algn="just"/>
            <a:endParaRPr lang="cs-CZ" dirty="0">
              <a:latin typeface="Arial" panose="020B0604020202020204" pitchFamily="34" charset="0"/>
              <a:ea typeface="Arial" panose="020B0604020202020204" pitchFamily="34" charset="0"/>
              <a:cs typeface="Arial" panose="020B0604020202020204" pitchFamily="34" charset="0"/>
            </a:endParaRPr>
          </a:p>
          <a:p>
            <a:pPr algn="just"/>
            <a:r>
              <a:rPr lang="cs-CZ" sz="1800" dirty="0">
                <a:effectLst/>
                <a:ea typeface="Arial" panose="020B0604020202020204" pitchFamily="34" charset="0"/>
                <a:cs typeface="Arial" panose="020B0604020202020204" pitchFamily="34" charset="0"/>
              </a:rPr>
              <a:t>Pro </a:t>
            </a:r>
            <a:r>
              <a:rPr lang="cs-CZ" sz="1800" b="1" dirty="0">
                <a:effectLst/>
                <a:ea typeface="Arial" panose="020B0604020202020204" pitchFamily="34" charset="0"/>
                <a:cs typeface="Arial" panose="020B0604020202020204" pitchFamily="34" charset="0"/>
              </a:rPr>
              <a:t>vaskulární demenci </a:t>
            </a:r>
            <a:r>
              <a:rPr lang="cs-CZ" sz="1800" dirty="0">
                <a:effectLst/>
                <a:ea typeface="Arial" panose="020B0604020202020204" pitchFamily="34" charset="0"/>
                <a:cs typeface="Arial" panose="020B0604020202020204" pitchFamily="34" charset="0"/>
              </a:rPr>
              <a:t>je typické to, že výkon postiženého jedince je velmi nerovnoměrný – některé mentální funkce bývají prakticky bez zjevného poškození, které funkce ale mohou být téměř vymizelé. Vždy záleží na tom, která část mozku byla v důsledku narušeného cévního zásobení poškozena. </a:t>
            </a:r>
          </a:p>
          <a:p>
            <a:pPr algn="just"/>
            <a:endParaRPr lang="cs-CZ" sz="1800" dirty="0">
              <a:effectLst/>
              <a:latin typeface="Arial" panose="020B0604020202020204" pitchFamily="34"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2961251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FA4AFF62-615B-2793-591E-683C0B5B169D}"/>
              </a:ext>
            </a:extLst>
          </p:cNvPr>
          <p:cNvSpPr txBox="1"/>
          <p:nvPr/>
        </p:nvSpPr>
        <p:spPr>
          <a:xfrm>
            <a:off x="1553497" y="924233"/>
            <a:ext cx="8898193" cy="4893647"/>
          </a:xfrm>
          <a:prstGeom prst="rect">
            <a:avLst/>
          </a:prstGeom>
          <a:noFill/>
        </p:spPr>
        <p:txBody>
          <a:bodyPr wrap="square" rtlCol="0">
            <a:spAutoFit/>
          </a:bodyPr>
          <a:lstStyle/>
          <a:p>
            <a:r>
              <a:rPr lang="cs-CZ" sz="2400" b="1" dirty="0">
                <a:solidFill>
                  <a:schemeClr val="accent1"/>
                </a:solidFill>
              </a:rPr>
              <a:t>PORUCHY ZPŮSOBENÉ UŽÍVÁNÍM NÁVYKOVÝCH LÁTEK</a:t>
            </a:r>
          </a:p>
          <a:p>
            <a:endParaRPr lang="cs-CZ" dirty="0"/>
          </a:p>
          <a:p>
            <a:r>
              <a:rPr lang="cs-CZ" b="1" u="sng" dirty="0"/>
              <a:t>Škodlivé užívání </a:t>
            </a:r>
            <a:r>
              <a:rPr lang="cs-CZ" dirty="0"/>
              <a:t>– předstupeň závislosti, kdy daná látka již narušuje tělesné zdraví nebo společenské fungování daného jedince, ten nad jejím užíváním ale zatím neztratil kontrolu</a:t>
            </a:r>
          </a:p>
          <a:p>
            <a:endParaRPr lang="cs-CZ" dirty="0"/>
          </a:p>
          <a:p>
            <a:r>
              <a:rPr lang="cs-CZ" b="1" u="sng" dirty="0"/>
              <a:t>Závislost</a:t>
            </a:r>
            <a:r>
              <a:rPr lang="cs-CZ" dirty="0"/>
              <a:t> – o závislosti hovoříme, pokud se u daného jedince v posledních 6 měsících vyskytnou alespoň 3 z následujících znaků:</a:t>
            </a:r>
          </a:p>
          <a:p>
            <a:pPr marL="285750" indent="-285750">
              <a:buFont typeface="Arial" panose="020B0604020202020204" pitchFamily="34" charset="0"/>
              <a:buChar char="•"/>
            </a:pPr>
            <a:r>
              <a:rPr lang="cs-CZ" dirty="0"/>
              <a:t>Bažení</a:t>
            </a:r>
          </a:p>
          <a:p>
            <a:pPr marL="285750" indent="-285750">
              <a:buFont typeface="Arial" panose="020B0604020202020204" pitchFamily="34" charset="0"/>
              <a:buChar char="•"/>
            </a:pPr>
            <a:r>
              <a:rPr lang="cs-CZ" dirty="0"/>
              <a:t>Nárůst tolerance</a:t>
            </a:r>
          </a:p>
          <a:p>
            <a:pPr marL="285750" indent="-285750">
              <a:buFont typeface="Arial" panose="020B0604020202020204" pitchFamily="34" charset="0"/>
              <a:buChar char="•"/>
            </a:pPr>
            <a:r>
              <a:rPr lang="cs-CZ" dirty="0"/>
              <a:t>Odvykací stavy</a:t>
            </a:r>
          </a:p>
          <a:p>
            <a:pPr marL="285750" indent="-285750">
              <a:buFont typeface="Arial" panose="020B0604020202020204" pitchFamily="34" charset="0"/>
              <a:buChar char="•"/>
            </a:pPr>
            <a:r>
              <a:rPr lang="cs-CZ" dirty="0"/>
              <a:t>Ztráta kontroly na užíváním</a:t>
            </a:r>
          </a:p>
          <a:p>
            <a:pPr marL="285750" indent="-285750">
              <a:buFont typeface="Arial" panose="020B0604020202020204" pitchFamily="34" charset="0"/>
              <a:buChar char="•"/>
            </a:pPr>
            <a:r>
              <a:rPr lang="cs-CZ" dirty="0"/>
              <a:t>Zanedbávání jiných zájmů a potěšení</a:t>
            </a:r>
          </a:p>
          <a:p>
            <a:pPr marL="285750" indent="-285750">
              <a:buFont typeface="Arial" panose="020B0604020202020204" pitchFamily="34" charset="0"/>
              <a:buChar char="•"/>
            </a:pPr>
            <a:r>
              <a:rPr lang="cs-CZ" dirty="0"/>
              <a:t>Pokračování v užívání navzdory jasným důkazům o škodlivosti</a:t>
            </a:r>
          </a:p>
          <a:p>
            <a:pPr marL="285750" indent="-285750">
              <a:buFont typeface="Arial" panose="020B0604020202020204" pitchFamily="34" charset="0"/>
              <a:buChar char="•"/>
            </a:pPr>
            <a:endParaRPr lang="cs-CZ" dirty="0"/>
          </a:p>
          <a:p>
            <a:r>
              <a:rPr lang="cs-CZ" i="1" dirty="0"/>
              <a:t>Poznámka: Mezi kritéria závislosti tedy nepatří pravidelné užívání. </a:t>
            </a:r>
          </a:p>
          <a:p>
            <a:endParaRPr lang="cs-CZ" dirty="0"/>
          </a:p>
        </p:txBody>
      </p:sp>
    </p:spTree>
    <p:extLst>
      <p:ext uri="{BB962C8B-B14F-4D97-AF65-F5344CB8AC3E}">
        <p14:creationId xmlns:p14="http://schemas.microsoft.com/office/powerpoint/2010/main" val="1190094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7EF9201-D1CD-EA05-7CD0-04FB24F5A6B1}"/>
              </a:ext>
            </a:extLst>
          </p:cNvPr>
          <p:cNvSpPr txBox="1"/>
          <p:nvPr/>
        </p:nvSpPr>
        <p:spPr>
          <a:xfrm>
            <a:off x="1488412" y="703540"/>
            <a:ext cx="8996516" cy="5632311"/>
          </a:xfrm>
          <a:prstGeom prst="rect">
            <a:avLst/>
          </a:prstGeom>
          <a:noFill/>
        </p:spPr>
        <p:txBody>
          <a:bodyPr wrap="square" rtlCol="0">
            <a:spAutoFit/>
          </a:bodyPr>
          <a:lstStyle/>
          <a:p>
            <a:pPr algn="just"/>
            <a:r>
              <a:rPr lang="cs-CZ" b="1" u="sng" dirty="0"/>
              <a:t>Bažení</a:t>
            </a:r>
            <a:r>
              <a:rPr lang="cs-CZ" dirty="0"/>
              <a:t> (</a:t>
            </a:r>
            <a:r>
              <a:rPr lang="cs-CZ" dirty="0" err="1"/>
              <a:t>craving</a:t>
            </a:r>
            <a:r>
              <a:rPr lang="cs-CZ" dirty="0"/>
              <a:t>) – neodolatelná touha užít látku, spojena často s tzv. „tunelovým viděním“, kdy jedinec veškerou energii věnuje získání návykové látky.</a:t>
            </a:r>
          </a:p>
          <a:p>
            <a:pPr algn="just"/>
            <a:endParaRPr lang="cs-CZ" dirty="0"/>
          </a:p>
          <a:p>
            <a:pPr algn="just"/>
            <a:r>
              <a:rPr lang="cs-CZ" b="1" u="sng" dirty="0"/>
              <a:t>Nárůst tolerance </a:t>
            </a:r>
            <a:r>
              <a:rPr lang="cs-CZ" dirty="0"/>
              <a:t>– k dosažení stejného účinku musí být zvyšována dávka.</a:t>
            </a:r>
          </a:p>
          <a:p>
            <a:pPr algn="just"/>
            <a:endParaRPr lang="cs-CZ" dirty="0"/>
          </a:p>
          <a:p>
            <a:pPr algn="just"/>
            <a:r>
              <a:rPr lang="cs-CZ" b="1" u="sng" dirty="0"/>
              <a:t>Odvykací stavy </a:t>
            </a:r>
            <a:r>
              <a:rPr lang="cs-CZ" dirty="0"/>
              <a:t>– při pravidelném užívání návykové látky si organismus na tuto látku zvykne a pokud je její přísun přerušen, rozvine se subjektivně velmi nepříjemně vnímaný stav (tzv. absťák), jehož příznaky se liší podle typu užívané látky (člověk užívající stimulanty bývá zpravidla utlumen, člověk užívající látky tlumivé bývá naopak agitován)</a:t>
            </a:r>
          </a:p>
          <a:p>
            <a:pPr algn="just"/>
            <a:endParaRPr lang="cs-CZ" dirty="0"/>
          </a:p>
          <a:p>
            <a:pPr algn="just"/>
            <a:r>
              <a:rPr lang="cs-CZ" b="1" u="sng" dirty="0"/>
              <a:t>Ztráta kontroly </a:t>
            </a:r>
            <a:r>
              <a:rPr lang="cs-CZ" dirty="0"/>
              <a:t>– jedinec dokáže odolat až do okamžiku, kdy látku užije, pak nad ní ztrácí kontrolu (např. u jednoho piva nikdy nezůstane). </a:t>
            </a:r>
          </a:p>
          <a:p>
            <a:pPr algn="just"/>
            <a:endParaRPr lang="cs-CZ" dirty="0"/>
          </a:p>
          <a:p>
            <a:pPr algn="just"/>
            <a:r>
              <a:rPr lang="cs-CZ" b="1" u="sng" dirty="0"/>
              <a:t>Ztráta jiných zájmů a potěšení </a:t>
            </a:r>
            <a:r>
              <a:rPr lang="cs-CZ" dirty="0"/>
              <a:t>– návyková látka se stává jediným smyslem života, jedinec ztrácí zájem o práci, o rodinu, o koníčky…</a:t>
            </a:r>
          </a:p>
          <a:p>
            <a:pPr algn="just"/>
            <a:endParaRPr lang="cs-CZ" dirty="0"/>
          </a:p>
          <a:p>
            <a:pPr algn="just"/>
            <a:r>
              <a:rPr lang="cs-CZ" b="1" u="sng" dirty="0"/>
              <a:t>Pokračování v užívání navzdory důkazům o škodlivosti </a:t>
            </a:r>
            <a:r>
              <a:rPr lang="cs-CZ" dirty="0"/>
              <a:t>– jedinec má např. zvýšené jaterní testy, nakazil se hepatitidou, čelí trestnímu stíhání… a přesto látku užívá dál, protože si nemůže pomoct a důsledky nezohledňuje. </a:t>
            </a:r>
          </a:p>
        </p:txBody>
      </p:sp>
    </p:spTree>
    <p:extLst>
      <p:ext uri="{BB962C8B-B14F-4D97-AF65-F5344CB8AC3E}">
        <p14:creationId xmlns:p14="http://schemas.microsoft.com/office/powerpoint/2010/main" val="1285884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FC720BA-6A78-0059-111F-461D242B8BFC}"/>
              </a:ext>
            </a:extLst>
          </p:cNvPr>
          <p:cNvSpPr txBox="1"/>
          <p:nvPr/>
        </p:nvSpPr>
        <p:spPr>
          <a:xfrm>
            <a:off x="1523999" y="934065"/>
            <a:ext cx="8878529" cy="5078313"/>
          </a:xfrm>
          <a:prstGeom prst="rect">
            <a:avLst/>
          </a:prstGeom>
          <a:noFill/>
        </p:spPr>
        <p:txBody>
          <a:bodyPr wrap="square" rtlCol="0">
            <a:spAutoFit/>
          </a:bodyPr>
          <a:lstStyle/>
          <a:p>
            <a:r>
              <a:rPr lang="cs-CZ" b="1" u="sng" dirty="0"/>
              <a:t>Léčba závislosti:</a:t>
            </a:r>
          </a:p>
          <a:p>
            <a:endParaRPr lang="cs-CZ" b="1" dirty="0"/>
          </a:p>
          <a:p>
            <a:pPr marL="285750" indent="-285750">
              <a:buFont typeface="Arial" panose="020B0604020202020204" pitchFamily="34" charset="0"/>
              <a:buChar char="•"/>
            </a:pPr>
            <a:r>
              <a:rPr lang="cs-CZ" b="1" dirty="0"/>
              <a:t>Psychoterapie – </a:t>
            </a:r>
            <a:r>
              <a:rPr lang="cs-CZ" dirty="0"/>
              <a:t>léčba pomocí psychologických metod (v léčbě závislostí zcela klíčová)</a:t>
            </a:r>
          </a:p>
          <a:p>
            <a:pPr marL="285750" indent="-285750">
              <a:buFont typeface="Arial" panose="020B0604020202020204" pitchFamily="34" charset="0"/>
              <a:buChar char="•"/>
            </a:pPr>
            <a:r>
              <a:rPr lang="cs-CZ" b="1" dirty="0" err="1"/>
              <a:t>Anticravingová</a:t>
            </a:r>
            <a:r>
              <a:rPr lang="cs-CZ" b="1" dirty="0"/>
              <a:t> léčba</a:t>
            </a:r>
            <a:r>
              <a:rPr lang="cs-CZ" dirty="0"/>
              <a:t> – léčba pomocí léků tlumicích bažení, zpravidla preparáty ze skupiny antidepresiv, která se musí ale brát dlouhodobě</a:t>
            </a:r>
          </a:p>
          <a:p>
            <a:pPr marL="285750" indent="-285750">
              <a:buFont typeface="Arial" panose="020B0604020202020204" pitchFamily="34" charset="0"/>
              <a:buChar char="•"/>
            </a:pPr>
            <a:r>
              <a:rPr lang="cs-CZ" b="1" dirty="0"/>
              <a:t>Substituční léčba </a:t>
            </a:r>
            <a:r>
              <a:rPr lang="cs-CZ" dirty="0"/>
              <a:t>– je možná zatím pouze u tabáku a opiátů (podává se látka, která nahradí zneužívanou drogu, což má mnoho výhod – je mnohem bezpečnější)</a:t>
            </a:r>
          </a:p>
          <a:p>
            <a:pPr marL="285750" indent="-285750">
              <a:buFont typeface="Arial" panose="020B0604020202020204" pitchFamily="34" charset="0"/>
              <a:buChar char="•"/>
            </a:pPr>
            <a:endParaRPr lang="cs-CZ" dirty="0"/>
          </a:p>
          <a:p>
            <a:endParaRPr lang="cs-CZ" b="1" u="sng" dirty="0"/>
          </a:p>
          <a:p>
            <a:r>
              <a:rPr lang="cs-CZ" b="1" u="sng" dirty="0"/>
              <a:t>Prevence</a:t>
            </a:r>
            <a:r>
              <a:rPr lang="cs-CZ" dirty="0"/>
              <a:t>:</a:t>
            </a:r>
          </a:p>
          <a:p>
            <a:endParaRPr lang="cs-CZ" dirty="0"/>
          </a:p>
          <a:p>
            <a:pPr marL="285750" indent="-285750">
              <a:buFont typeface="Arial" panose="020B0604020202020204" pitchFamily="34" charset="0"/>
              <a:buChar char="•"/>
            </a:pPr>
            <a:r>
              <a:rPr lang="cs-CZ" dirty="0"/>
              <a:t>Primární – snažíme se zabránit tomu, aby jedinec s užíváním vůbec začal</a:t>
            </a:r>
          </a:p>
          <a:p>
            <a:pPr marL="285750" indent="-285750">
              <a:buFont typeface="Arial" panose="020B0604020202020204" pitchFamily="34" charset="0"/>
              <a:buChar char="•"/>
            </a:pPr>
            <a:r>
              <a:rPr lang="cs-CZ" dirty="0"/>
              <a:t>Sekundární – snaha o časnou diagnostiku a léčbu u závislých</a:t>
            </a:r>
          </a:p>
          <a:p>
            <a:pPr marL="285750" indent="-285750">
              <a:buFont typeface="Arial" panose="020B0604020202020204" pitchFamily="34" charset="0"/>
              <a:buChar char="•"/>
            </a:pPr>
            <a:r>
              <a:rPr lang="cs-CZ" dirty="0"/>
              <a:t>Terciální – mírnění dopadů užívání návykové látky na život závislého jedince i celé společnosti</a:t>
            </a:r>
          </a:p>
          <a:p>
            <a:endParaRPr lang="cs-CZ" b="1" dirty="0"/>
          </a:p>
          <a:p>
            <a:endParaRPr lang="cs-CZ" b="1" dirty="0"/>
          </a:p>
        </p:txBody>
      </p:sp>
    </p:spTree>
    <p:extLst>
      <p:ext uri="{BB962C8B-B14F-4D97-AF65-F5344CB8AC3E}">
        <p14:creationId xmlns:p14="http://schemas.microsoft.com/office/powerpoint/2010/main" val="364650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5FD090A-82CB-6B08-4418-CE679CDF28A5}"/>
              </a:ext>
            </a:extLst>
          </p:cNvPr>
          <p:cNvSpPr txBox="1"/>
          <p:nvPr/>
        </p:nvSpPr>
        <p:spPr>
          <a:xfrm>
            <a:off x="1966452" y="963561"/>
            <a:ext cx="8298425" cy="4524315"/>
          </a:xfrm>
          <a:prstGeom prst="rect">
            <a:avLst/>
          </a:prstGeom>
          <a:noFill/>
        </p:spPr>
        <p:txBody>
          <a:bodyPr wrap="square" rtlCol="0">
            <a:spAutoFit/>
          </a:bodyPr>
          <a:lstStyle/>
          <a:p>
            <a:r>
              <a:rPr lang="cs-CZ" b="1" dirty="0"/>
              <a:t>ROZDĚLENÍ DUŠEVNÍCH PORUCH</a:t>
            </a:r>
          </a:p>
          <a:p>
            <a:endParaRPr lang="cs-CZ" dirty="0"/>
          </a:p>
          <a:p>
            <a:pPr marL="285750" indent="-285750">
              <a:buFont typeface="Arial" panose="020B0604020202020204" pitchFamily="34" charset="0"/>
              <a:buChar char="•"/>
            </a:pPr>
            <a:r>
              <a:rPr lang="cs-CZ" dirty="0"/>
              <a:t>Organické poruchy – demence a další poruchy způsobené poškozením mozku</a:t>
            </a:r>
          </a:p>
          <a:p>
            <a:pPr marL="285750" indent="-285750">
              <a:buFont typeface="Arial" panose="020B0604020202020204" pitchFamily="34" charset="0"/>
              <a:buChar char="•"/>
            </a:pPr>
            <a:r>
              <a:rPr lang="cs-CZ" dirty="0"/>
              <a:t>Psychózy – schizofrenie, </a:t>
            </a:r>
            <a:r>
              <a:rPr lang="cs-CZ" dirty="0" err="1"/>
              <a:t>schizoafektivní</a:t>
            </a:r>
            <a:r>
              <a:rPr lang="cs-CZ" dirty="0"/>
              <a:t> porucha a další psychotické stavy</a:t>
            </a:r>
          </a:p>
          <a:p>
            <a:pPr marL="285750" indent="-285750">
              <a:buFont typeface="Arial" panose="020B0604020202020204" pitchFamily="34" charset="0"/>
              <a:buChar char="•"/>
            </a:pPr>
            <a:r>
              <a:rPr lang="cs-CZ" dirty="0"/>
              <a:t>Závislosti – závislosti a nadužívání návykových látek</a:t>
            </a:r>
          </a:p>
          <a:p>
            <a:pPr marL="285750" indent="-285750">
              <a:buFont typeface="Arial" panose="020B0604020202020204" pitchFamily="34" charset="0"/>
              <a:buChar char="•"/>
            </a:pPr>
            <a:r>
              <a:rPr lang="cs-CZ" dirty="0"/>
              <a:t>Poruchy nálady – deprese, mánie, bipolární porucha…</a:t>
            </a:r>
          </a:p>
          <a:p>
            <a:pPr marL="285750" indent="-285750">
              <a:buFont typeface="Arial" panose="020B0604020202020204" pitchFamily="34" charset="0"/>
              <a:buChar char="•"/>
            </a:pPr>
            <a:r>
              <a:rPr lang="cs-CZ" dirty="0"/>
              <a:t>Neurotické poruchy – poruchy přizpůsobení, OCD, úzkosti, panika, GAD…</a:t>
            </a:r>
          </a:p>
          <a:p>
            <a:pPr marL="285750" indent="-285750">
              <a:buFont typeface="Arial" panose="020B0604020202020204" pitchFamily="34" charset="0"/>
              <a:buChar char="•"/>
            </a:pPr>
            <a:r>
              <a:rPr lang="cs-CZ" dirty="0"/>
              <a:t>Neorganické poruchy spánku</a:t>
            </a:r>
          </a:p>
          <a:p>
            <a:pPr marL="285750" indent="-285750">
              <a:buFont typeface="Arial" panose="020B0604020202020204" pitchFamily="34" charset="0"/>
              <a:buChar char="•"/>
            </a:pPr>
            <a:r>
              <a:rPr lang="cs-CZ" dirty="0"/>
              <a:t>Poruchy příjmu potravy</a:t>
            </a:r>
          </a:p>
          <a:p>
            <a:pPr marL="285750" indent="-285750">
              <a:buFont typeface="Arial" panose="020B0604020202020204" pitchFamily="34" charset="0"/>
              <a:buChar char="•"/>
            </a:pPr>
            <a:r>
              <a:rPr lang="cs-CZ" dirty="0"/>
              <a:t>Poruchy osobnosti</a:t>
            </a:r>
          </a:p>
          <a:p>
            <a:pPr marL="285750" indent="-285750">
              <a:buFont typeface="Arial" panose="020B0604020202020204" pitchFamily="34" charset="0"/>
              <a:buChar char="•"/>
            </a:pPr>
            <a:r>
              <a:rPr lang="cs-CZ" dirty="0"/>
              <a:t>Poruchy chování u dospělých – </a:t>
            </a:r>
            <a:r>
              <a:rPr lang="cs-CZ" dirty="0" err="1"/>
              <a:t>gambling</a:t>
            </a:r>
            <a:r>
              <a:rPr lang="cs-CZ" dirty="0"/>
              <a:t>, pyromanie, kleptomanie…</a:t>
            </a:r>
          </a:p>
          <a:p>
            <a:pPr marL="285750" indent="-285750">
              <a:buFont typeface="Arial" panose="020B0604020202020204" pitchFamily="34" charset="0"/>
              <a:buChar char="•"/>
            </a:pPr>
            <a:r>
              <a:rPr lang="cs-CZ" dirty="0"/>
              <a:t>Poruchy v sexuální oblasti</a:t>
            </a:r>
          </a:p>
          <a:p>
            <a:pPr marL="285750" indent="-285750">
              <a:buFont typeface="Arial" panose="020B0604020202020204" pitchFamily="34" charset="0"/>
              <a:buChar char="•"/>
            </a:pPr>
            <a:r>
              <a:rPr lang="cs-CZ" dirty="0"/>
              <a:t>Mentální retardace</a:t>
            </a:r>
          </a:p>
          <a:p>
            <a:pPr marL="285750" indent="-285750">
              <a:buFont typeface="Arial" panose="020B0604020202020204" pitchFamily="34" charset="0"/>
              <a:buChar char="•"/>
            </a:pPr>
            <a:r>
              <a:rPr lang="cs-CZ" dirty="0"/>
              <a:t>Poruchy autistického spektra</a:t>
            </a:r>
          </a:p>
          <a:p>
            <a:pPr marL="285750" indent="-285750">
              <a:buFont typeface="Arial" panose="020B0604020202020204" pitchFamily="34" charset="0"/>
              <a:buChar char="•"/>
            </a:pPr>
            <a:r>
              <a:rPr lang="cs-CZ" dirty="0"/>
              <a:t>Poruchy typické pro dětský věk</a:t>
            </a:r>
          </a:p>
        </p:txBody>
      </p:sp>
    </p:spTree>
    <p:extLst>
      <p:ext uri="{BB962C8B-B14F-4D97-AF65-F5344CB8AC3E}">
        <p14:creationId xmlns:p14="http://schemas.microsoft.com/office/powerpoint/2010/main" val="28507654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62E136F-8B3C-6C67-8C28-0C7FEA1560DA}"/>
              </a:ext>
            </a:extLst>
          </p:cNvPr>
          <p:cNvSpPr txBox="1"/>
          <p:nvPr/>
        </p:nvSpPr>
        <p:spPr>
          <a:xfrm>
            <a:off x="1455174" y="855406"/>
            <a:ext cx="9104671" cy="5447645"/>
          </a:xfrm>
          <a:prstGeom prst="rect">
            <a:avLst/>
          </a:prstGeom>
          <a:noFill/>
        </p:spPr>
        <p:txBody>
          <a:bodyPr wrap="square" rtlCol="0">
            <a:spAutoFit/>
          </a:bodyPr>
          <a:lstStyle/>
          <a:p>
            <a:r>
              <a:rPr lang="cs-CZ" sz="2400" b="1" dirty="0">
                <a:solidFill>
                  <a:schemeClr val="accent1"/>
                </a:solidFill>
              </a:rPr>
              <a:t>PSYCHOTICKÁ ONEMOCNĚNÍ</a:t>
            </a:r>
          </a:p>
          <a:p>
            <a:endParaRPr lang="cs-CZ" dirty="0"/>
          </a:p>
          <a:p>
            <a:pPr algn="just"/>
            <a:r>
              <a:rPr lang="cs-CZ" dirty="0"/>
              <a:t>Psychóza je stav, kdy jedinec ztrácí kontakt s realitou a na tento svůj stav nemá náhled. Nejedná se o onemocnění, ale symptom, který je přítomen u celé řady duševních onemocnění. </a:t>
            </a:r>
            <a:r>
              <a:rPr lang="cs-CZ" sz="1800" dirty="0">
                <a:effectLst/>
                <a:latin typeface="+mj-lt"/>
                <a:ea typeface="Calibri" panose="020F0502020204030204" pitchFamily="34" charset="0"/>
              </a:rPr>
              <a:t>Je to vlastně disociace (rozpojení) mezi vnímáním, chováním a prožíváním. </a:t>
            </a:r>
          </a:p>
          <a:p>
            <a:pPr algn="just"/>
            <a:endParaRPr lang="cs-CZ" dirty="0">
              <a:latin typeface="+mj-lt"/>
              <a:ea typeface="Calibri" panose="020F0502020204030204" pitchFamily="34" charset="0"/>
            </a:endParaRPr>
          </a:p>
          <a:p>
            <a:pPr algn="just"/>
            <a:r>
              <a:rPr lang="cs-CZ" sz="1800" dirty="0">
                <a:effectLst/>
                <a:ea typeface="Calibri" panose="020F0502020204030204" pitchFamily="34" charset="0"/>
              </a:rPr>
              <a:t>Charakteristické jsou poruchy vnímání – </a:t>
            </a:r>
            <a:r>
              <a:rPr lang="cs-CZ" sz="1800" u="sng" dirty="0">
                <a:effectLst/>
                <a:ea typeface="Calibri" panose="020F0502020204030204" pitchFamily="34" charset="0"/>
                <a:hlinkClick r:id="rId2" tooltip="Halucinace">
                  <a:extLst>
                    <a:ext uri="{A12FA001-AC4F-418D-AE19-62706E023703}">
                      <ahyp:hlinkClr xmlns:ahyp="http://schemas.microsoft.com/office/drawing/2018/hyperlinkcolor" val="tx"/>
                    </a:ext>
                  </a:extLst>
                </a:hlinkClick>
              </a:rPr>
              <a:t>halucinace</a:t>
            </a:r>
            <a:r>
              <a:rPr lang="cs-CZ" sz="1800" dirty="0">
                <a:effectLst/>
                <a:ea typeface="Calibri" panose="020F0502020204030204" pitchFamily="34" charset="0"/>
              </a:rPr>
              <a:t>, typicky sluchové, kdy člověk slyší hlasy, které přikazují, pomlouvají či rozmlouvají mezi sebou, zesměšňují a někdy i vyhrožují, dále </a:t>
            </a:r>
            <a:r>
              <a:rPr lang="cs-CZ" sz="1800" u="sng" dirty="0">
                <a:effectLst/>
                <a:ea typeface="Calibri" panose="020F0502020204030204" pitchFamily="34" charset="0"/>
                <a:hlinkClick r:id="rId3" tooltip="Blud">
                  <a:extLst>
                    <a:ext uri="{A12FA001-AC4F-418D-AE19-62706E023703}">
                      <ahyp:hlinkClr xmlns:ahyp="http://schemas.microsoft.com/office/drawing/2018/hyperlinkcolor" val="tx"/>
                    </a:ext>
                  </a:extLst>
                </a:hlinkClick>
              </a:rPr>
              <a:t>bludy</a:t>
            </a:r>
            <a:r>
              <a:rPr lang="cs-CZ" sz="1800" dirty="0">
                <a:effectLst/>
                <a:ea typeface="Calibri" panose="020F0502020204030204" pitchFamily="34" charset="0"/>
              </a:rPr>
              <a:t> – typicky </a:t>
            </a:r>
            <a:r>
              <a:rPr lang="cs-CZ" sz="1800" u="sng" dirty="0">
                <a:effectLst/>
                <a:ea typeface="Calibri" panose="020F0502020204030204" pitchFamily="34" charset="0"/>
                <a:hlinkClick r:id="rId4" tooltip="Paranoia">
                  <a:extLst>
                    <a:ext uri="{A12FA001-AC4F-418D-AE19-62706E023703}">
                      <ahyp:hlinkClr xmlns:ahyp="http://schemas.microsoft.com/office/drawing/2018/hyperlinkcolor" val="tx"/>
                    </a:ext>
                  </a:extLst>
                </a:hlinkClick>
              </a:rPr>
              <a:t>paranoidní</a:t>
            </a:r>
            <a:r>
              <a:rPr lang="cs-CZ" sz="1800" dirty="0">
                <a:effectLst/>
                <a:ea typeface="Calibri" panose="020F0502020204030204" pitchFamily="34" charset="0"/>
              </a:rPr>
              <a:t>, kdy má člověk pocit, že je sledován, odposloucháván, pronásledován apod. Mohou nastat poruchy </a:t>
            </a:r>
            <a:r>
              <a:rPr lang="cs-CZ" sz="1800" u="sng" dirty="0">
                <a:effectLst/>
                <a:ea typeface="Calibri" panose="020F0502020204030204" pitchFamily="34" charset="0"/>
                <a:hlinkClick r:id="rId5" tooltip="Emoce">
                  <a:extLst>
                    <a:ext uri="{A12FA001-AC4F-418D-AE19-62706E023703}">
                      <ahyp:hlinkClr xmlns:ahyp="http://schemas.microsoft.com/office/drawing/2018/hyperlinkcolor" val="tx"/>
                    </a:ext>
                  </a:extLst>
                </a:hlinkClick>
              </a:rPr>
              <a:t>emotivity</a:t>
            </a:r>
            <a:r>
              <a:rPr lang="cs-CZ" sz="1800" dirty="0">
                <a:effectLst/>
                <a:ea typeface="Calibri" panose="020F0502020204030204" pitchFamily="34" charset="0"/>
              </a:rPr>
              <a:t>, kdy se člověk např. směje nepřiměřeně situaci. Mohou se vyskytnout i tzv. </a:t>
            </a:r>
            <a:r>
              <a:rPr lang="cs-CZ" sz="1800" u="sng" dirty="0" err="1">
                <a:effectLst/>
                <a:ea typeface="Calibri" panose="020F0502020204030204" pitchFamily="34" charset="0"/>
                <a:hlinkClick r:id="rId6" tooltip="Katatonie (stránka neexistuje)">
                  <a:extLst>
                    <a:ext uri="{A12FA001-AC4F-418D-AE19-62706E023703}">
                      <ahyp:hlinkClr xmlns:ahyp="http://schemas.microsoft.com/office/drawing/2018/hyperlinkcolor" val="tx"/>
                    </a:ext>
                  </a:extLst>
                </a:hlinkClick>
              </a:rPr>
              <a:t>katatonní</a:t>
            </a:r>
            <a:r>
              <a:rPr lang="cs-CZ" sz="1800" dirty="0">
                <a:effectLst/>
                <a:ea typeface="Calibri" panose="020F0502020204030204" pitchFamily="34" charset="0"/>
              </a:rPr>
              <a:t> příznaky, kdy se člověk dlouho nehýbe, strnule zůstává v určitých polohách nebo naopak je výrazně neklidný, agresivní a ohrožuje své okolí či sebe. </a:t>
            </a:r>
          </a:p>
          <a:p>
            <a:pPr algn="just"/>
            <a:endParaRPr lang="cs-CZ" dirty="0">
              <a:latin typeface="+mj-lt"/>
              <a:ea typeface="Calibri" panose="020F0502020204030204" pitchFamily="34" charset="0"/>
            </a:endParaRPr>
          </a:p>
          <a:p>
            <a:pPr algn="just"/>
            <a:r>
              <a:rPr lang="cs-CZ" sz="1800" dirty="0">
                <a:effectLst/>
                <a:ea typeface="Calibri" panose="020F0502020204030204" pitchFamily="34" charset="0"/>
              </a:rPr>
              <a:t>Psychotická onemocnění zpravidla probíhají ve formě atak, kdy je nemoc vyjádřena naplno, a remisí, kdy jsou příznaky prakticky potlačeny a onemocnění je v klidové fázi, kdy jedinec může normálně fungovat. </a:t>
            </a:r>
            <a:endParaRPr lang="cs-CZ" dirty="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6023512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99B5F44-AC56-CD84-7E83-6B929516CD87}"/>
              </a:ext>
            </a:extLst>
          </p:cNvPr>
          <p:cNvSpPr txBox="1"/>
          <p:nvPr/>
        </p:nvSpPr>
        <p:spPr>
          <a:xfrm>
            <a:off x="1563329" y="865239"/>
            <a:ext cx="9261987" cy="3970318"/>
          </a:xfrm>
          <a:prstGeom prst="rect">
            <a:avLst/>
          </a:prstGeom>
          <a:noFill/>
        </p:spPr>
        <p:txBody>
          <a:bodyPr wrap="square" rtlCol="0">
            <a:spAutoFit/>
          </a:bodyPr>
          <a:lstStyle/>
          <a:p>
            <a:pPr algn="just"/>
            <a:r>
              <a:rPr lang="cs-CZ" b="1" dirty="0"/>
              <a:t>Nejčastější psychotická onemocnění:</a:t>
            </a:r>
          </a:p>
          <a:p>
            <a:pPr marL="285750" indent="-285750" algn="just">
              <a:buFont typeface="Arial" panose="020B0604020202020204" pitchFamily="34" charset="0"/>
              <a:buChar char="•"/>
            </a:pPr>
            <a:r>
              <a:rPr lang="cs-CZ" dirty="0"/>
              <a:t>Schizofrenie</a:t>
            </a:r>
          </a:p>
          <a:p>
            <a:pPr marL="285750" indent="-285750" algn="just">
              <a:buFont typeface="Arial" panose="020B0604020202020204" pitchFamily="34" charset="0"/>
              <a:buChar char="•"/>
            </a:pPr>
            <a:r>
              <a:rPr lang="cs-CZ" dirty="0" err="1"/>
              <a:t>Schizoafektivní</a:t>
            </a:r>
            <a:r>
              <a:rPr lang="cs-CZ" dirty="0"/>
              <a:t> porucha</a:t>
            </a:r>
          </a:p>
          <a:p>
            <a:pPr marL="285750" indent="-285750" algn="just">
              <a:buFont typeface="Arial" panose="020B0604020202020204" pitchFamily="34" charset="0"/>
              <a:buChar char="•"/>
            </a:pPr>
            <a:r>
              <a:rPr lang="cs-CZ" dirty="0"/>
              <a:t>Toxická psychóza</a:t>
            </a:r>
          </a:p>
          <a:p>
            <a:pPr marL="285750" indent="-285750" algn="just">
              <a:buFont typeface="Arial" panose="020B0604020202020204" pitchFamily="34" charset="0"/>
              <a:buChar char="•"/>
            </a:pPr>
            <a:r>
              <a:rPr lang="cs-CZ" dirty="0"/>
              <a:t>Porucha s bludy</a:t>
            </a:r>
          </a:p>
          <a:p>
            <a:pPr marL="285750" indent="-285750" algn="just">
              <a:buFont typeface="Arial" panose="020B0604020202020204" pitchFamily="34" charset="0"/>
              <a:buChar char="•"/>
            </a:pPr>
            <a:endParaRPr lang="cs-CZ" dirty="0"/>
          </a:p>
          <a:p>
            <a:pPr algn="just"/>
            <a:endParaRPr lang="cs-CZ" dirty="0"/>
          </a:p>
          <a:p>
            <a:pPr algn="just"/>
            <a:r>
              <a:rPr lang="cs-CZ" b="1" dirty="0"/>
              <a:t>Možnosti léčby:</a:t>
            </a:r>
          </a:p>
          <a:p>
            <a:pPr marL="285750" indent="-285750" algn="just">
              <a:buFont typeface="Arial" panose="020B0604020202020204" pitchFamily="34" charset="0"/>
              <a:buChar char="•"/>
            </a:pPr>
            <a:r>
              <a:rPr lang="cs-CZ" dirty="0" err="1"/>
              <a:t>Antpsychotika</a:t>
            </a:r>
            <a:r>
              <a:rPr lang="cs-CZ" dirty="0"/>
              <a:t> – jsou zcela nepostradatelná a nenahraditelná, jedná se o léky, které upravují metabolismus neurotransmiterů v mozku</a:t>
            </a:r>
          </a:p>
          <a:p>
            <a:pPr marL="285750" indent="-285750" algn="just">
              <a:buFont typeface="Arial" panose="020B0604020202020204" pitchFamily="34" charset="0"/>
              <a:buChar char="•"/>
            </a:pPr>
            <a:r>
              <a:rPr lang="cs-CZ" dirty="0"/>
              <a:t>Elektrokonvulzivní léčba</a:t>
            </a:r>
          </a:p>
          <a:p>
            <a:pPr marL="285750" indent="-285750" algn="just">
              <a:buFont typeface="Arial" panose="020B0604020202020204" pitchFamily="34" charset="0"/>
              <a:buChar char="•"/>
            </a:pPr>
            <a:r>
              <a:rPr lang="cs-CZ" dirty="0"/>
              <a:t>Podpůrná psychoterapie</a:t>
            </a:r>
          </a:p>
          <a:p>
            <a:pPr marL="285750" indent="-285750" algn="just">
              <a:buFont typeface="Arial" panose="020B0604020202020204" pitchFamily="34" charset="0"/>
              <a:buChar char="•"/>
            </a:pPr>
            <a:r>
              <a:rPr lang="cs-CZ" dirty="0"/>
              <a:t>Sociální podpora</a:t>
            </a:r>
          </a:p>
          <a:p>
            <a:endParaRPr lang="cs-CZ" dirty="0"/>
          </a:p>
        </p:txBody>
      </p:sp>
    </p:spTree>
    <p:extLst>
      <p:ext uri="{BB962C8B-B14F-4D97-AF65-F5344CB8AC3E}">
        <p14:creationId xmlns:p14="http://schemas.microsoft.com/office/powerpoint/2010/main" val="3058901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4825AF7E-EB1B-84D6-3439-13F80D7AA70A}"/>
              </a:ext>
            </a:extLst>
          </p:cNvPr>
          <p:cNvSpPr txBox="1"/>
          <p:nvPr/>
        </p:nvSpPr>
        <p:spPr>
          <a:xfrm>
            <a:off x="1700981" y="688258"/>
            <a:ext cx="8809703" cy="5724644"/>
          </a:xfrm>
          <a:prstGeom prst="rect">
            <a:avLst/>
          </a:prstGeom>
          <a:noFill/>
        </p:spPr>
        <p:txBody>
          <a:bodyPr wrap="square" rtlCol="0">
            <a:spAutoFit/>
          </a:bodyPr>
          <a:lstStyle/>
          <a:p>
            <a:r>
              <a:rPr lang="cs-CZ" sz="2400" b="1" dirty="0"/>
              <a:t>Schizofrenie</a:t>
            </a:r>
          </a:p>
          <a:p>
            <a:endParaRPr lang="cs-CZ" dirty="0"/>
          </a:p>
          <a:p>
            <a:pPr algn="just"/>
            <a:r>
              <a:rPr lang="cs-CZ" dirty="0"/>
              <a:t>Jedná se o onemocnění postihující cca 1 %  populace, obě pohlaví jsou zastoupena stejně často. Nejčastěji propukne mezi 15 a 25 rokem života, ale může se objevit kdykoliv.</a:t>
            </a:r>
          </a:p>
          <a:p>
            <a:pPr algn="just"/>
            <a:endParaRPr lang="cs-CZ" dirty="0"/>
          </a:p>
          <a:p>
            <a:pPr algn="just"/>
            <a:r>
              <a:rPr lang="cs-CZ" sz="1800" dirty="0">
                <a:effectLst/>
                <a:ea typeface="Calibri" panose="020F0502020204030204" pitchFamily="34" charset="0"/>
              </a:rPr>
              <a:t>Charakteristické je selhávání myšlenkových procesů a snížená schopnost vnímat emoce a reagovat na ně. Nejběžněji se projevuje </a:t>
            </a:r>
            <a:r>
              <a:rPr lang="cs-CZ" sz="1800" u="sng" dirty="0">
                <a:effectLst/>
                <a:ea typeface="Calibri" panose="020F0502020204030204" pitchFamily="34" charset="0"/>
                <a:hlinkClick r:id="rId2" tooltip="Sluchová halucinace (stránka neexistuje)">
                  <a:extLst>
                    <a:ext uri="{A12FA001-AC4F-418D-AE19-62706E023703}">
                      <ahyp:hlinkClr xmlns:ahyp="http://schemas.microsoft.com/office/drawing/2018/hyperlinkcolor" val="tx"/>
                    </a:ext>
                  </a:extLst>
                </a:hlinkClick>
              </a:rPr>
              <a:t>sluchovými halucinacemi</a:t>
            </a:r>
            <a:r>
              <a:rPr lang="cs-CZ" sz="1800" dirty="0">
                <a:effectLst/>
                <a:ea typeface="Calibri" panose="020F0502020204030204" pitchFamily="34" charset="0"/>
              </a:rPr>
              <a:t>, </a:t>
            </a:r>
            <a:r>
              <a:rPr lang="cs-CZ" sz="1800" u="sng" dirty="0">
                <a:effectLst/>
                <a:ea typeface="Calibri" panose="020F0502020204030204" pitchFamily="34" charset="0"/>
                <a:hlinkClick r:id="rId3" tooltip="Paranoia">
                  <a:extLst>
                    <a:ext uri="{A12FA001-AC4F-418D-AE19-62706E023703}">
                      <ahyp:hlinkClr xmlns:ahyp="http://schemas.microsoft.com/office/drawing/2018/hyperlinkcolor" val="tx"/>
                    </a:ext>
                  </a:extLst>
                </a:hlinkClick>
              </a:rPr>
              <a:t>paranoidními</a:t>
            </a:r>
            <a:r>
              <a:rPr lang="cs-CZ" sz="1800" dirty="0">
                <a:effectLst/>
                <a:ea typeface="Calibri" panose="020F0502020204030204" pitchFamily="34" charset="0"/>
              </a:rPr>
              <a:t> či bizarními </a:t>
            </a:r>
            <a:r>
              <a:rPr lang="cs-CZ" sz="1800" u="sng" dirty="0">
                <a:effectLst/>
                <a:ea typeface="Calibri" panose="020F0502020204030204" pitchFamily="34" charset="0"/>
                <a:hlinkClick r:id="rId4" tooltip="Blud">
                  <a:extLst>
                    <a:ext uri="{A12FA001-AC4F-418D-AE19-62706E023703}">
                      <ahyp:hlinkClr xmlns:ahyp="http://schemas.microsoft.com/office/drawing/2018/hyperlinkcolor" val="tx"/>
                    </a:ext>
                  </a:extLst>
                </a:hlinkClick>
              </a:rPr>
              <a:t>bludy</a:t>
            </a:r>
            <a:r>
              <a:rPr lang="cs-CZ" sz="1800" dirty="0">
                <a:effectLst/>
                <a:ea typeface="Calibri" panose="020F0502020204030204" pitchFamily="34" charset="0"/>
              </a:rPr>
              <a:t> nebo </a:t>
            </a:r>
            <a:r>
              <a:rPr lang="cs-CZ" sz="1800" u="sng" dirty="0">
                <a:effectLst/>
                <a:ea typeface="Calibri" panose="020F0502020204030204" pitchFamily="34" charset="0"/>
                <a:hlinkClick r:id="rId5" tooltip="Zmatenost (stránka neexistuje)">
                  <a:extLst>
                    <a:ext uri="{A12FA001-AC4F-418D-AE19-62706E023703}">
                      <ahyp:hlinkClr xmlns:ahyp="http://schemas.microsoft.com/office/drawing/2018/hyperlinkcolor" val="tx"/>
                    </a:ext>
                  </a:extLst>
                </a:hlinkClick>
              </a:rPr>
              <a:t>zmatenou řečí a myšlením</a:t>
            </a:r>
            <a:r>
              <a:rPr lang="cs-CZ" sz="1800" dirty="0">
                <a:effectLst/>
                <a:ea typeface="Calibri" panose="020F0502020204030204" pitchFamily="34" charset="0"/>
              </a:rPr>
              <a:t>, a jde ruku v ruce s rozsáhlou sociální či pracovní dysfunkcí. </a:t>
            </a:r>
          </a:p>
          <a:p>
            <a:pPr algn="just"/>
            <a:endParaRPr lang="cs-CZ" dirty="0">
              <a:ea typeface="Calibri" panose="020F0502020204030204" pitchFamily="34" charset="0"/>
            </a:endParaRPr>
          </a:p>
          <a:p>
            <a:pPr algn="just"/>
            <a:r>
              <a:rPr lang="cs-CZ" sz="1800" dirty="0">
                <a:effectLst/>
                <a:ea typeface="Calibri" panose="020F0502020204030204" pitchFamily="34" charset="0"/>
              </a:rPr>
              <a:t>Nemoc postihuje zejména </a:t>
            </a:r>
            <a:r>
              <a:rPr lang="cs-CZ" sz="1800" u="sng" dirty="0">
                <a:effectLst/>
                <a:ea typeface="Calibri" panose="020F0502020204030204" pitchFamily="34" charset="0"/>
                <a:hlinkClick r:id="rId6" tooltip="Poznání">
                  <a:extLst>
                    <a:ext uri="{A12FA001-AC4F-418D-AE19-62706E023703}">
                      <ahyp:hlinkClr xmlns:ahyp="http://schemas.microsoft.com/office/drawing/2018/hyperlinkcolor" val="tx"/>
                    </a:ext>
                  </a:extLst>
                </a:hlinkClick>
              </a:rPr>
              <a:t>poznávací procesy</a:t>
            </a:r>
            <a:r>
              <a:rPr lang="cs-CZ" sz="1800" dirty="0">
                <a:effectLst/>
                <a:ea typeface="Calibri" panose="020F0502020204030204" pitchFamily="34" charset="0"/>
              </a:rPr>
              <a:t>, obvykle ale rovněž přispívá k chronickým problémům s chováním a emocemi. U osob se schizofrenií je pravděpodobné, že budou trpět dalšími </a:t>
            </a:r>
            <a:r>
              <a:rPr lang="cs-CZ" sz="1800" u="sng" dirty="0">
                <a:effectLst/>
                <a:ea typeface="Calibri" panose="020F0502020204030204" pitchFamily="34" charset="0"/>
                <a:hlinkClick r:id="rId7" tooltip="Komorbidita">
                  <a:extLst>
                    <a:ext uri="{A12FA001-AC4F-418D-AE19-62706E023703}">
                      <ahyp:hlinkClr xmlns:ahyp="http://schemas.microsoft.com/office/drawing/2018/hyperlinkcolor" val="tx"/>
                    </a:ext>
                  </a:extLst>
                </a:hlinkClick>
              </a:rPr>
              <a:t>souběžnými</a:t>
            </a:r>
            <a:r>
              <a:rPr lang="cs-CZ" sz="1800" dirty="0">
                <a:effectLst/>
                <a:ea typeface="Calibri" panose="020F0502020204030204" pitchFamily="34" charset="0"/>
              </a:rPr>
              <a:t> duševními onemocněními, mezi něž patří </a:t>
            </a:r>
            <a:r>
              <a:rPr lang="cs-CZ" sz="1800" u="sng" dirty="0">
                <a:effectLst/>
                <a:ea typeface="Calibri" panose="020F0502020204030204" pitchFamily="34" charset="0"/>
                <a:hlinkClick r:id="rId3" tooltip="Paranoia">
                  <a:extLst>
                    <a:ext uri="{A12FA001-AC4F-418D-AE19-62706E023703}">
                      <ahyp:hlinkClr xmlns:ahyp="http://schemas.microsoft.com/office/drawing/2018/hyperlinkcolor" val="tx"/>
                    </a:ext>
                  </a:extLst>
                </a:hlinkClick>
              </a:rPr>
              <a:t>deprese</a:t>
            </a:r>
            <a:r>
              <a:rPr lang="cs-CZ" sz="1800" dirty="0">
                <a:effectLst/>
                <a:ea typeface="Calibri" panose="020F0502020204030204" pitchFamily="34" charset="0"/>
              </a:rPr>
              <a:t> a </a:t>
            </a:r>
            <a:r>
              <a:rPr lang="cs-CZ" sz="1800" u="sng" dirty="0">
                <a:effectLst/>
                <a:ea typeface="Calibri" panose="020F0502020204030204" pitchFamily="34" charset="0"/>
                <a:hlinkClick r:id="rId8" tooltip="Úzkostná porucha">
                  <a:extLst>
                    <a:ext uri="{A12FA001-AC4F-418D-AE19-62706E023703}">
                      <ahyp:hlinkClr xmlns:ahyp="http://schemas.microsoft.com/office/drawing/2018/hyperlinkcolor" val="tx"/>
                    </a:ext>
                  </a:extLst>
                </a:hlinkClick>
              </a:rPr>
              <a:t>úzkostná porucha</a:t>
            </a:r>
            <a:r>
              <a:rPr lang="cs-CZ" sz="1800" dirty="0">
                <a:effectLst/>
                <a:ea typeface="Calibri" panose="020F0502020204030204" pitchFamily="34" charset="0"/>
              </a:rPr>
              <a:t>, až 50 % schizofreniků zneužívá návykové látky. Mezi obvyklé sociální problémy patří dlouhodobá nezaměstnanost, chudoba a bezdomovectví. Průměrná </a:t>
            </a:r>
            <a:r>
              <a:rPr lang="cs-CZ" sz="1800" u="sng" dirty="0">
                <a:effectLst/>
                <a:ea typeface="Calibri" panose="020F0502020204030204" pitchFamily="34" charset="0"/>
                <a:hlinkClick r:id="rId9" tooltip="Očekávaná délka života">
                  <a:extLst>
                    <a:ext uri="{A12FA001-AC4F-418D-AE19-62706E023703}">
                      <ahyp:hlinkClr xmlns:ahyp="http://schemas.microsoft.com/office/drawing/2018/hyperlinkcolor" val="tx"/>
                    </a:ext>
                  </a:extLst>
                </a:hlinkClick>
              </a:rPr>
              <a:t>očekávaná délka života</a:t>
            </a:r>
            <a:r>
              <a:rPr lang="cs-CZ" sz="1800" dirty="0">
                <a:effectLst/>
                <a:ea typeface="Calibri" panose="020F0502020204030204" pitchFamily="34" charset="0"/>
              </a:rPr>
              <a:t> osob se schizofrenií je o 12 až 15 let nižší než u těch, kteří tímto onemocněním netrpí, a to v důsledku významných zdravotních problémů nemocí vyvolaných a vyšší četností výskytu </a:t>
            </a:r>
            <a:r>
              <a:rPr lang="cs-CZ" sz="1800" u="sng" dirty="0">
                <a:effectLst/>
                <a:ea typeface="Calibri" panose="020F0502020204030204" pitchFamily="34" charset="0"/>
                <a:hlinkClick r:id="rId10" tooltip="Sebevražda">
                  <a:extLst>
                    <a:ext uri="{A12FA001-AC4F-418D-AE19-62706E023703}">
                      <ahyp:hlinkClr xmlns:ahyp="http://schemas.microsoft.com/office/drawing/2018/hyperlinkcolor" val="tx"/>
                    </a:ext>
                  </a:extLst>
                </a:hlinkClick>
              </a:rPr>
              <a:t>sebevražd</a:t>
            </a:r>
            <a:r>
              <a:rPr lang="cs-CZ" sz="1800" dirty="0">
                <a:effectLst/>
                <a:ea typeface="Calibri" panose="020F0502020204030204" pitchFamily="34" charset="0"/>
              </a:rPr>
              <a:t>. </a:t>
            </a:r>
            <a:endParaRPr lang="cs-CZ" dirty="0"/>
          </a:p>
          <a:p>
            <a:endParaRPr lang="cs-CZ" dirty="0"/>
          </a:p>
        </p:txBody>
      </p:sp>
    </p:spTree>
    <p:extLst>
      <p:ext uri="{BB962C8B-B14F-4D97-AF65-F5344CB8AC3E}">
        <p14:creationId xmlns:p14="http://schemas.microsoft.com/office/powerpoint/2010/main" val="1330310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CB076242-94B1-3C7E-EE9B-767E07691C26}"/>
              </a:ext>
            </a:extLst>
          </p:cNvPr>
          <p:cNvSpPr txBox="1"/>
          <p:nvPr/>
        </p:nvSpPr>
        <p:spPr>
          <a:xfrm>
            <a:off x="1759226" y="1013791"/>
            <a:ext cx="8547652" cy="5447645"/>
          </a:xfrm>
          <a:prstGeom prst="rect">
            <a:avLst/>
          </a:prstGeom>
          <a:noFill/>
        </p:spPr>
        <p:txBody>
          <a:bodyPr wrap="square" rtlCol="0">
            <a:spAutoFit/>
          </a:bodyPr>
          <a:lstStyle/>
          <a:p>
            <a:r>
              <a:rPr lang="cs-CZ" sz="2400" b="1" dirty="0" err="1"/>
              <a:t>Schizoafektivní</a:t>
            </a:r>
            <a:r>
              <a:rPr lang="cs-CZ" sz="2400" b="1" dirty="0"/>
              <a:t> porucha</a:t>
            </a:r>
          </a:p>
          <a:p>
            <a:endParaRPr lang="cs-CZ" dirty="0"/>
          </a:p>
          <a:p>
            <a:pPr algn="just"/>
            <a:r>
              <a:rPr lang="cs-CZ" sz="1800" dirty="0">
                <a:effectLst/>
                <a:ea typeface="Calibri" panose="020F0502020204030204" pitchFamily="34" charset="0"/>
                <a:cs typeface="Times New Roman" panose="02020603050405020304" pitchFamily="18" charset="0"/>
              </a:rPr>
              <a:t>Velmi závažné duševní onemocnění, kdy jsou vyjádřeny současně známky schizofrenie a zároveň poruchy nálady – deprese (patologicky smutná nálada) nebo mánie (patologicky nadnesená nálada). </a:t>
            </a:r>
          </a:p>
          <a:p>
            <a:pPr algn="just"/>
            <a:endParaRPr lang="cs-CZ" dirty="0">
              <a:ea typeface="Calibri" panose="020F0502020204030204" pitchFamily="34" charset="0"/>
              <a:cs typeface="Times New Roman" panose="02020603050405020304" pitchFamily="18" charset="0"/>
            </a:endParaRPr>
          </a:p>
          <a:p>
            <a:pPr algn="just"/>
            <a:r>
              <a:rPr lang="cs-CZ" sz="1800" dirty="0">
                <a:effectLst/>
                <a:ea typeface="Calibri" panose="020F0502020204030204" pitchFamily="34" charset="0"/>
                <a:cs typeface="Times New Roman" panose="02020603050405020304" pitchFamily="18" charset="0"/>
              </a:rPr>
              <a:t>Choroba je v mezinárodní klasifikaci nemocí řazena mezi onemocnění psychotická, má tedy blíže ke schizofrenii, porucha nálady je tu jakoby „navíc“ oproti klasické schizofrenii. </a:t>
            </a:r>
          </a:p>
          <a:p>
            <a:pPr algn="just"/>
            <a:endParaRPr lang="cs-CZ" dirty="0">
              <a:ea typeface="Calibri" panose="020F0502020204030204" pitchFamily="34" charset="0"/>
              <a:cs typeface="Times New Roman" panose="02020603050405020304" pitchFamily="18" charset="0"/>
            </a:endParaRPr>
          </a:p>
          <a:p>
            <a:pPr algn="just"/>
            <a:r>
              <a:rPr lang="cs-CZ" sz="1800" dirty="0">
                <a:effectLst/>
                <a:ea typeface="Calibri" panose="020F0502020204030204" pitchFamily="34" charset="0"/>
                <a:cs typeface="Times New Roman" panose="02020603050405020304" pitchFamily="18" charset="0"/>
              </a:rPr>
              <a:t>Léčba pak kombinuje antipsychotika a stabilizátory nálady, někdy jsou indikována i antidepresiva.  </a:t>
            </a:r>
          </a:p>
          <a:p>
            <a:pPr algn="just"/>
            <a:endParaRPr lang="cs-CZ" dirty="0">
              <a:ea typeface="Calibri" panose="020F0502020204030204" pitchFamily="34" charset="0"/>
              <a:cs typeface="Times New Roman" panose="02020603050405020304" pitchFamily="18" charset="0"/>
            </a:endParaRPr>
          </a:p>
          <a:p>
            <a:pPr algn="just"/>
            <a:r>
              <a:rPr lang="cs-CZ" sz="1800" dirty="0">
                <a:effectLst/>
                <a:ea typeface="Calibri" panose="020F0502020204030204" pitchFamily="34" charset="0"/>
                <a:cs typeface="Times New Roman" panose="02020603050405020304" pitchFamily="18" charset="0"/>
              </a:rPr>
              <a:t>Onemocnění má kolísavý průběh, typická je rovněž absence náhledu a špatná spolupráce pacientů při léčbě. Podobně jako u klasické schizofrenie mají tendence si vysazovat léky, protože si nepřipadají nemocní, nebo se domnívají, že jim léky škodí. To je bohužel i případ posuzovaného, který si léky opakovaně vysazuje, což pak vede k velmi závažným dekompenzacím.</a:t>
            </a:r>
          </a:p>
          <a:p>
            <a:endParaRPr lang="cs-CZ" dirty="0"/>
          </a:p>
        </p:txBody>
      </p:sp>
    </p:spTree>
    <p:extLst>
      <p:ext uri="{BB962C8B-B14F-4D97-AF65-F5344CB8AC3E}">
        <p14:creationId xmlns:p14="http://schemas.microsoft.com/office/powerpoint/2010/main" val="1620537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81EAD01-4B42-1722-3C12-44D51CD0125A}"/>
              </a:ext>
            </a:extLst>
          </p:cNvPr>
          <p:cNvSpPr txBox="1"/>
          <p:nvPr/>
        </p:nvSpPr>
        <p:spPr>
          <a:xfrm>
            <a:off x="1490870" y="715618"/>
            <a:ext cx="9283147" cy="5447645"/>
          </a:xfrm>
          <a:prstGeom prst="rect">
            <a:avLst/>
          </a:prstGeom>
          <a:noFill/>
        </p:spPr>
        <p:txBody>
          <a:bodyPr wrap="square" rtlCol="0">
            <a:spAutoFit/>
          </a:bodyPr>
          <a:lstStyle/>
          <a:p>
            <a:r>
              <a:rPr lang="cs-CZ" sz="2400" b="1" dirty="0"/>
              <a:t>Toxická psychóza</a:t>
            </a:r>
          </a:p>
          <a:p>
            <a:pPr algn="just"/>
            <a:endParaRPr lang="cs-CZ" dirty="0">
              <a:latin typeface="+mj-lt"/>
            </a:endParaRPr>
          </a:p>
          <a:p>
            <a:pPr marL="285750" indent="-285750" algn="just">
              <a:buFont typeface="Arial" panose="020B0604020202020204" pitchFamily="34" charset="0"/>
              <a:buChar char="•"/>
            </a:pPr>
            <a:r>
              <a:rPr lang="cs-CZ" sz="1800" dirty="0">
                <a:effectLst/>
                <a:latin typeface="+mj-lt"/>
                <a:ea typeface="Times New Roman" panose="02020603050405020304" pitchFamily="18" charset="0"/>
                <a:cs typeface="Times New Roman" panose="02020603050405020304" pitchFamily="18" charset="0"/>
              </a:rPr>
              <a:t>Duševní choroba bezprostředně vyvolaná drogami. Nejčastěji se o ní mluví v souvislosti s pervitinem, kokainem, halucinogeny a konopím. Příznaky, které toxickou psychózu doprovází, se objevují během užívání drogy nebo do dvou týdnů po jeho skončení. </a:t>
            </a:r>
          </a:p>
          <a:p>
            <a:pPr marL="285750" indent="-285750" algn="just">
              <a:buFont typeface="Arial" panose="020B0604020202020204" pitchFamily="34" charset="0"/>
              <a:buChar char="•"/>
            </a:pPr>
            <a:r>
              <a:rPr lang="cs-CZ" sz="1800" dirty="0">
                <a:effectLst/>
                <a:latin typeface="+mj-lt"/>
                <a:ea typeface="Times New Roman" panose="02020603050405020304" pitchFamily="18" charset="0"/>
                <a:cs typeface="Times New Roman" panose="02020603050405020304" pitchFamily="18" charset="0"/>
              </a:rPr>
              <a:t>Doba trvání psychotických fenoménů je přesně omezena, a to na minimálně 48 hodin a maximálně 6 měsíců. </a:t>
            </a:r>
          </a:p>
          <a:p>
            <a:pPr marL="285750" indent="-285750" algn="just">
              <a:buFont typeface="Arial" panose="020B0604020202020204" pitchFamily="34" charset="0"/>
              <a:buChar char="•"/>
            </a:pPr>
            <a:r>
              <a:rPr lang="cs-CZ" sz="1800" dirty="0">
                <a:effectLst/>
                <a:latin typeface="+mj-lt"/>
                <a:ea typeface="Times New Roman" panose="02020603050405020304" pitchFamily="18" charset="0"/>
                <a:cs typeface="Times New Roman" panose="02020603050405020304" pitchFamily="18" charset="0"/>
              </a:rPr>
              <a:t>Příznaky, kterými se psychóza projevuje, jsou obvykle velmi nepříjemné a v některých případech nutí nemocného jednat tak, že se stává nebezpečným pro sebe nebo pro své okolí. </a:t>
            </a:r>
          </a:p>
          <a:p>
            <a:pPr marL="285750" indent="-285750" algn="just">
              <a:buFont typeface="Arial" panose="020B0604020202020204" pitchFamily="34" charset="0"/>
              <a:buChar char="•"/>
            </a:pPr>
            <a:r>
              <a:rPr lang="cs-CZ" sz="1800" dirty="0">
                <a:effectLst/>
                <a:latin typeface="+mj-lt"/>
                <a:ea typeface="Times New Roman" panose="02020603050405020304" pitchFamily="18" charset="0"/>
                <a:cs typeface="Times New Roman" panose="02020603050405020304" pitchFamily="18" charset="0"/>
              </a:rPr>
              <a:t>Mezi symptomy doprovázející toxickou psychózu patří nejčastěji sluchové halucinace, pocity pronásledování, vztahovačnost, podivné chování, neklid nebo strnulost a abnormální emoce. Průběh toxické psychózy může být v lecčems podobný paranoidní schizofrenii. Na rozdíl od ní ale psychóza vyvolaná drogami obvykle velmi rychle příznivě reaguje na nasazení psychiatrické léčby. </a:t>
            </a:r>
          </a:p>
          <a:p>
            <a:pPr marL="285750" indent="-285750" algn="just">
              <a:buFont typeface="Arial" panose="020B0604020202020204" pitchFamily="34" charset="0"/>
              <a:buChar char="•"/>
            </a:pPr>
            <a:r>
              <a:rPr lang="cs-CZ" sz="1800" dirty="0">
                <a:effectLst/>
                <a:latin typeface="+mj-lt"/>
                <a:ea typeface="Times New Roman" panose="02020603050405020304" pitchFamily="18" charset="0"/>
                <a:cs typeface="Times New Roman" panose="02020603050405020304" pitchFamily="18" charset="0"/>
              </a:rPr>
              <a:t>Většina příznaků odezní do měsíce, všechny příznaky odezní bez následků do půl roku od propuknutí prvních příznaků a jedinec se dostává zpátky do své normy. </a:t>
            </a:r>
            <a:endParaRPr lang="cs-CZ" sz="1800" dirty="0">
              <a:effectLst/>
              <a:latin typeface="+mj-l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40606572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A86C389-CAFA-7A1A-B47C-A3C9E2854AEB}"/>
              </a:ext>
            </a:extLst>
          </p:cNvPr>
          <p:cNvSpPr txBox="1"/>
          <p:nvPr/>
        </p:nvSpPr>
        <p:spPr>
          <a:xfrm>
            <a:off x="1311966" y="854765"/>
            <a:ext cx="8984974" cy="5359490"/>
          </a:xfrm>
          <a:prstGeom prst="rect">
            <a:avLst/>
          </a:prstGeom>
          <a:noFill/>
        </p:spPr>
        <p:txBody>
          <a:bodyPr wrap="square" rtlCol="0">
            <a:spAutoFit/>
          </a:bodyPr>
          <a:lstStyle/>
          <a:p>
            <a:r>
              <a:rPr lang="cs-CZ" sz="2400" b="1" dirty="0"/>
              <a:t>Porucha s bludy</a:t>
            </a:r>
          </a:p>
          <a:p>
            <a:endParaRPr lang="cs-CZ" dirty="0"/>
          </a:p>
          <a:p>
            <a:pPr marL="285750" indent="-285750" algn="just">
              <a:buFont typeface="Arial" panose="020B0604020202020204" pitchFamily="34" charset="0"/>
              <a:buChar char="•"/>
            </a:pPr>
            <a:r>
              <a:rPr lang="cs-CZ" sz="1800" dirty="0">
                <a:effectLst/>
                <a:ea typeface="Calibri" panose="020F0502020204030204" pitchFamily="34" charset="0"/>
                <a:cs typeface="Times New Roman" panose="02020603050405020304" pitchFamily="18" charset="0"/>
              </a:rPr>
              <a:t>Charakterizuje jí rozvoj bud’ jediného bludu, nebo souboru příbuzných bludů, které trvají obvykle dlouho, někdy i po celý život. </a:t>
            </a:r>
          </a:p>
          <a:p>
            <a:pPr marL="285750" indent="-285750" algn="just">
              <a:buFont typeface="Arial" panose="020B0604020202020204" pitchFamily="34" charset="0"/>
              <a:buChar char="•"/>
            </a:pPr>
            <a:r>
              <a:rPr lang="cs-CZ" sz="1800" dirty="0">
                <a:effectLst/>
                <a:ea typeface="Calibri" panose="020F0502020204030204" pitchFamily="34" charset="0"/>
                <a:cs typeface="Times New Roman" panose="02020603050405020304" pitchFamily="18" charset="0"/>
              </a:rPr>
              <a:t>Obsah bludu nebo bludů je velmi variabilní. Často jsou to bludy perzekuční, hypochondrické nebo velikášské, ale mohou být také kverulantské, </a:t>
            </a:r>
            <a:r>
              <a:rPr lang="cs-CZ" sz="1800" dirty="0" err="1">
                <a:effectLst/>
                <a:ea typeface="Calibri" panose="020F0502020204030204" pitchFamily="34" charset="0"/>
                <a:cs typeface="Times New Roman" panose="02020603050405020304" pitchFamily="18" charset="0"/>
              </a:rPr>
              <a:t>žárlivecké</a:t>
            </a:r>
            <a:r>
              <a:rPr lang="cs-CZ" sz="1800" dirty="0">
                <a:effectLst/>
                <a:ea typeface="Calibri" panose="020F0502020204030204" pitchFamily="34" charset="0"/>
                <a:cs typeface="Times New Roman" panose="02020603050405020304" pitchFamily="18" charset="0"/>
              </a:rPr>
              <a:t> nebo vyjadřují přesvědčení, že pacientovo tělo je znetvořeno, že si ostatní myslí, že zapáchá a podobně. </a:t>
            </a:r>
          </a:p>
          <a:p>
            <a:pPr marL="285750" indent="-285750" algn="just">
              <a:buFont typeface="Arial" panose="020B0604020202020204" pitchFamily="34" charset="0"/>
              <a:buChar char="•"/>
            </a:pPr>
            <a:r>
              <a:rPr lang="cs-CZ" sz="1800" dirty="0">
                <a:effectLst/>
                <a:ea typeface="Calibri" panose="020F0502020204030204" pitchFamily="34" charset="0"/>
                <a:cs typeface="Times New Roman" panose="02020603050405020304" pitchFamily="18" charset="0"/>
              </a:rPr>
              <a:t>Jiná psychopatologie není typicky přítomna, ale mohou být občas přítomny depresivní příznaky a v některých případech se mohou rozvinout čichové nebo taktilní halucinace. </a:t>
            </a:r>
          </a:p>
          <a:p>
            <a:pPr marL="285750" indent="-285750" algn="just">
              <a:buFont typeface="Arial" panose="020B0604020202020204" pitchFamily="34" charset="0"/>
              <a:buChar char="•"/>
            </a:pPr>
            <a:r>
              <a:rPr lang="cs-CZ" sz="1800" dirty="0">
                <a:effectLst/>
                <a:ea typeface="Calibri" panose="020F0502020204030204" pitchFamily="34" charset="0"/>
                <a:cs typeface="Times New Roman" panose="02020603050405020304" pitchFamily="18" charset="0"/>
              </a:rPr>
              <a:t>Začátek bývá obvykle ve středním věku, ale někdy, zvláště v případě bludu o poruše tělového schématu, je začátek v rané dospělosti. Obsah bludu a doba jeho počátku mohou být často spojeny s životni situací pacienta, např. perzekuční bludy u členů menšinových skupin obyvatel. </a:t>
            </a:r>
          </a:p>
          <a:p>
            <a:pPr marL="285750" indent="-285750" algn="just">
              <a:buFont typeface="Arial" panose="020B0604020202020204" pitchFamily="34" charset="0"/>
              <a:buChar char="•"/>
            </a:pPr>
            <a:r>
              <a:rPr lang="cs-CZ" sz="1800" dirty="0">
                <a:effectLst/>
                <a:ea typeface="Calibri" panose="020F0502020204030204" pitchFamily="34" charset="0"/>
                <a:cs typeface="Times New Roman" panose="02020603050405020304" pitchFamily="18" charset="0"/>
              </a:rPr>
              <a:t>Nehledě na jednání a postoje, které mají přímý vztah k bludům nebo bludným systémům, jsou afektivita, řeč a chování normální.</a:t>
            </a:r>
          </a:p>
          <a:p>
            <a:endParaRPr lang="cs-CZ" dirty="0"/>
          </a:p>
        </p:txBody>
      </p:sp>
    </p:spTree>
    <p:extLst>
      <p:ext uri="{BB962C8B-B14F-4D97-AF65-F5344CB8AC3E}">
        <p14:creationId xmlns:p14="http://schemas.microsoft.com/office/powerpoint/2010/main" val="28892588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FD44121D-6204-1F1A-EFCA-2C9BA0BEC03E}"/>
              </a:ext>
            </a:extLst>
          </p:cNvPr>
          <p:cNvSpPr txBox="1"/>
          <p:nvPr/>
        </p:nvSpPr>
        <p:spPr>
          <a:xfrm>
            <a:off x="1580322" y="655983"/>
            <a:ext cx="8806069" cy="5417380"/>
          </a:xfrm>
          <a:prstGeom prst="rect">
            <a:avLst/>
          </a:prstGeom>
          <a:noFill/>
        </p:spPr>
        <p:txBody>
          <a:bodyPr wrap="square" rtlCol="0">
            <a:spAutoFit/>
          </a:bodyPr>
          <a:lstStyle/>
          <a:p>
            <a:r>
              <a:rPr lang="cs-CZ" sz="2400" b="1" dirty="0">
                <a:solidFill>
                  <a:schemeClr val="accent1"/>
                </a:solidFill>
              </a:rPr>
              <a:t>PORUCHY NÁLADY</a:t>
            </a:r>
          </a:p>
          <a:p>
            <a:endParaRPr lang="cs-CZ" dirty="0"/>
          </a:p>
          <a:p>
            <a:pPr algn="just">
              <a:spcAft>
                <a:spcPts val="800"/>
              </a:spcAft>
            </a:pPr>
            <a:r>
              <a:rPr lang="cs-CZ" sz="1800" b="1" u="sng" dirty="0">
                <a:effectLst/>
                <a:latin typeface="Arial" panose="020B0604020202020204" pitchFamily="34" charset="0"/>
                <a:ea typeface="Calibri" panose="020F0502020204030204" pitchFamily="34" charset="0"/>
                <a:cs typeface="Arial" panose="020B0604020202020204" pitchFamily="34" charset="0"/>
              </a:rPr>
              <a:t>Deprese</a:t>
            </a:r>
            <a:r>
              <a:rPr lang="cs-CZ" sz="1800" dirty="0">
                <a:effectLst/>
                <a:latin typeface="Arial" panose="020B0604020202020204" pitchFamily="34" charset="0"/>
                <a:ea typeface="Calibri" panose="020F0502020204030204" pitchFamily="34" charset="0"/>
                <a:cs typeface="Arial" panose="020B0604020202020204" pitchFamily="34" charset="0"/>
              </a:rPr>
              <a:t> je závažná, dlouhotrvající porucha nálady projevující se snížením až vymizením schopnosti prožívat potěšení, pokleslými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2" tooltip="Nálada">
                  <a:extLst>
                    <a:ext uri="{A12FA001-AC4F-418D-AE19-62706E023703}">
                      <ahyp:hlinkClr xmlns:ahyp="http://schemas.microsoft.com/office/drawing/2018/hyperlinkcolor" val="tx"/>
                    </a:ext>
                  </a:extLst>
                </a:hlinkClick>
              </a:rPr>
              <a:t>náladami</a:t>
            </a:r>
            <a:r>
              <a:rPr lang="cs-CZ" sz="1800" dirty="0">
                <a:effectLst/>
                <a:latin typeface="Arial" panose="020B0604020202020204" pitchFamily="34" charset="0"/>
                <a:ea typeface="Calibri" panose="020F0502020204030204" pitchFamily="34" charset="0"/>
                <a:cs typeface="Arial" panose="020B0604020202020204" pitchFamily="34" charset="0"/>
              </a:rPr>
              <a:t> jedince a patologickým smutkem.  Pacient pociťuje často zmar a beznaděj, nedostatek motivace, neschopnost cítit potěšení,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3" tooltip="Úzkost">
                  <a:extLst>
                    <a:ext uri="{A12FA001-AC4F-418D-AE19-62706E023703}">
                      <ahyp:hlinkClr xmlns:ahyp="http://schemas.microsoft.com/office/drawing/2018/hyperlinkcolor" val="tx"/>
                    </a:ext>
                  </a:extLst>
                </a:hlinkClick>
              </a:rPr>
              <a:t>úzkost</a:t>
            </a:r>
            <a:r>
              <a:rPr lang="cs-CZ" sz="1800" dirty="0">
                <a:effectLst/>
                <a:latin typeface="Arial" panose="020B0604020202020204" pitchFamily="34" charset="0"/>
                <a:ea typeface="Calibri" panose="020F0502020204030204" pitchFamily="34" charset="0"/>
                <a:cs typeface="Arial" panose="020B0604020202020204" pitchFamily="34" charset="0"/>
              </a:rPr>
              <a:t> a osamocenost, pocity bezcennosti nebo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4" tooltip="Vina">
                  <a:extLst>
                    <a:ext uri="{A12FA001-AC4F-418D-AE19-62706E023703}">
                      <ahyp:hlinkClr xmlns:ahyp="http://schemas.microsoft.com/office/drawing/2018/hyperlinkcolor" val="tx"/>
                    </a:ext>
                  </a:extLst>
                </a:hlinkClick>
              </a:rPr>
              <a:t>viny</a:t>
            </a:r>
            <a:r>
              <a:rPr lang="cs-CZ" sz="1800" dirty="0">
                <a:effectLst/>
                <a:latin typeface="Arial" panose="020B0604020202020204" pitchFamily="34" charset="0"/>
                <a:ea typeface="Calibri" panose="020F0502020204030204" pitchFamily="34" charset="0"/>
                <a:cs typeface="Arial" panose="020B0604020202020204" pitchFamily="34" charset="0"/>
              </a:rPr>
              <a:t>, také je někdy zvýšená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5" tooltip="Agrese">
                  <a:extLst>
                    <a:ext uri="{A12FA001-AC4F-418D-AE19-62706E023703}">
                      <ahyp:hlinkClr xmlns:ahyp="http://schemas.microsoft.com/office/drawing/2018/hyperlinkcolor" val="tx"/>
                    </a:ext>
                  </a:extLst>
                </a:hlinkClick>
              </a:rPr>
              <a:t>agrese</a:t>
            </a:r>
            <a:r>
              <a:rPr lang="cs-CZ" sz="1800" dirty="0">
                <a:effectLst/>
                <a:latin typeface="Arial" panose="020B0604020202020204" pitchFamily="34" charset="0"/>
                <a:ea typeface="Calibri" panose="020F0502020204030204" pitchFamily="34" charset="0"/>
                <a:cs typeface="Arial" panose="020B0604020202020204" pitchFamily="34" charset="0"/>
              </a:rPr>
              <a:t>, vyskytuje se malá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6" tooltip="Sebedůvěra (stránka neexistuje)">
                  <a:extLst>
                    <a:ext uri="{A12FA001-AC4F-418D-AE19-62706E023703}">
                      <ahyp:hlinkClr xmlns:ahyp="http://schemas.microsoft.com/office/drawing/2018/hyperlinkcolor" val="tx"/>
                    </a:ext>
                  </a:extLst>
                </a:hlinkClick>
              </a:rPr>
              <a:t>sebedůvěra</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7" tooltip="Únava">
                  <a:extLst>
                    <a:ext uri="{A12FA001-AC4F-418D-AE19-62706E023703}">
                      <ahyp:hlinkClr xmlns:ahyp="http://schemas.microsoft.com/office/drawing/2018/hyperlinkcolor" val="tx"/>
                    </a:ext>
                  </a:extLst>
                </a:hlinkClick>
              </a:rPr>
              <a:t>únava</a:t>
            </a:r>
            <a:r>
              <a:rPr lang="cs-CZ" sz="1800" dirty="0">
                <a:effectLst/>
                <a:latin typeface="Arial" panose="020B0604020202020204" pitchFamily="34" charset="0"/>
                <a:ea typeface="Calibri" panose="020F0502020204030204" pitchFamily="34" charset="0"/>
                <a:cs typeface="Arial" panose="020B0604020202020204" pitchFamily="34" charset="0"/>
              </a:rPr>
              <a:t>, zhoršená pozornost a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8" tooltip="Soustředění (stránka neexistuje)">
                  <a:extLst>
                    <a:ext uri="{A12FA001-AC4F-418D-AE19-62706E023703}">
                      <ahyp:hlinkClr xmlns:ahyp="http://schemas.microsoft.com/office/drawing/2018/hyperlinkcolor" val="tx"/>
                    </a:ext>
                  </a:extLst>
                </a:hlinkClick>
              </a:rPr>
              <a:t>chybí soustředění</a:t>
            </a:r>
            <a:r>
              <a:rPr lang="cs-CZ" sz="1800" dirty="0">
                <a:effectLst/>
                <a:latin typeface="Arial" panose="020B0604020202020204" pitchFamily="34" charset="0"/>
                <a:ea typeface="Calibri" panose="020F0502020204030204" pitchFamily="34" charset="0"/>
                <a:cs typeface="Arial" panose="020B0604020202020204" pitchFamily="34" charset="0"/>
              </a:rPr>
              <a:t>. Jedná se o závažný, dokonce někdy i život ohrožující stav. Reakce postiženého jedince na tento duševní stav je různá. Dotyčný může být podrážděný, agresivní a zlomyslný, nebo naopak unavený, tichý a klidný. Většinou mizí radostné reakce na pozitivní podněty a jedinec se může okolí jevit jako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9" tooltip="Cynik">
                  <a:extLst>
                    <a:ext uri="{A12FA001-AC4F-418D-AE19-62706E023703}">
                      <ahyp:hlinkClr xmlns:ahyp="http://schemas.microsoft.com/office/drawing/2018/hyperlinkcolor" val="tx"/>
                    </a:ext>
                  </a:extLst>
                </a:hlinkClick>
              </a:rPr>
              <a:t>cynik</a:t>
            </a:r>
            <a:r>
              <a:rPr lang="cs-CZ" sz="1800" dirty="0">
                <a:effectLst/>
                <a:latin typeface="Arial" panose="020B0604020202020204" pitchFamily="34" charset="0"/>
                <a:ea typeface="Calibri" panose="020F0502020204030204" pitchFamily="34" charset="0"/>
                <a:cs typeface="Arial" panose="020B0604020202020204" pitchFamily="34" charset="0"/>
              </a:rPr>
              <a:t>. Deprese se léčí </a:t>
            </a:r>
            <a:r>
              <a:rPr lang="cs-CZ" sz="1800" u="sng" dirty="0">
                <a:effectLst/>
                <a:latin typeface="Arial" panose="020B0604020202020204" pitchFamily="34" charset="0"/>
                <a:ea typeface="Calibri" panose="020F0502020204030204" pitchFamily="34" charset="0"/>
                <a:cs typeface="Arial" panose="020B0604020202020204" pitchFamily="34" charset="0"/>
                <a:hlinkClick r:id="rId10" tooltip="Antidepresivum">
                  <a:extLst>
                    <a:ext uri="{A12FA001-AC4F-418D-AE19-62706E023703}">
                      <ahyp:hlinkClr xmlns:ahyp="http://schemas.microsoft.com/office/drawing/2018/hyperlinkcolor" val="tx"/>
                    </a:ext>
                  </a:extLst>
                </a:hlinkClick>
              </a:rPr>
              <a:t>antidepresivy</a:t>
            </a:r>
            <a:r>
              <a:rPr lang="cs-CZ" sz="1800" dirty="0">
                <a:effectLst/>
                <a:latin typeface="Arial" panose="020B0604020202020204" pitchFamily="34" charset="0"/>
                <a:ea typeface="Calibri" panose="020F0502020204030204" pitchFamily="34" charset="0"/>
                <a:cs typeface="Arial" panose="020B0604020202020204" pitchFamily="34" charset="0"/>
              </a:rPr>
              <a:t>, často v kombinaci s psychoterapií.</a:t>
            </a:r>
          </a:p>
          <a:p>
            <a:pPr algn="just">
              <a:lnSpc>
                <a:spcPct val="115000"/>
              </a:lnSpc>
              <a:spcAft>
                <a:spcPts val="800"/>
              </a:spcAft>
            </a:pPr>
            <a:r>
              <a:rPr lang="cs-CZ" sz="1800" dirty="0">
                <a:effectLst/>
                <a:latin typeface="Arial" panose="020B0604020202020204" pitchFamily="34" charset="0"/>
                <a:ea typeface="Calibri" panose="020F0502020204030204" pitchFamily="34" charset="0"/>
                <a:cs typeface="Arial" panose="020B0604020202020204" pitchFamily="34" charset="0"/>
              </a:rPr>
              <a:t> </a:t>
            </a:r>
          </a:p>
          <a:p>
            <a:pPr algn="just"/>
            <a:r>
              <a:rPr lang="cs-CZ" b="1" u="sng" dirty="0">
                <a:latin typeface="Arial" panose="020B0604020202020204" pitchFamily="34" charset="0"/>
                <a:cs typeface="Arial" panose="020B0604020202020204" pitchFamily="34" charset="0"/>
              </a:rPr>
              <a:t>Mánie</a:t>
            </a:r>
            <a:r>
              <a:rPr lang="cs-CZ" dirty="0">
                <a:latin typeface="Arial" panose="020B0604020202020204" pitchFamily="34" charset="0"/>
                <a:cs typeface="Arial" panose="020B0604020202020204" pitchFamily="34" charset="0"/>
              </a:rPr>
              <a:t> je </a:t>
            </a:r>
            <a:r>
              <a:rPr lang="cs-CZ" b="0" i="0" dirty="0">
                <a:effectLst/>
                <a:latin typeface="Arial" panose="020B0604020202020204" pitchFamily="34" charset="0"/>
                <a:cs typeface="Arial" panose="020B0604020202020204" pitchFamily="34" charset="0"/>
              </a:rPr>
              <a:t>v podstatě opakem </a:t>
            </a:r>
            <a:r>
              <a:rPr lang="cs-CZ" b="0" i="0" u="none" strike="noStrike" dirty="0">
                <a:effectLst/>
                <a:latin typeface="Arial" panose="020B0604020202020204" pitchFamily="34" charset="0"/>
                <a:cs typeface="Arial" panose="020B0604020202020204" pitchFamily="34" charset="0"/>
                <a:hlinkClick r:id="rId11" tooltip="Deprese">
                  <a:extLst>
                    <a:ext uri="{A12FA001-AC4F-418D-AE19-62706E023703}">
                      <ahyp:hlinkClr xmlns:ahyp="http://schemas.microsoft.com/office/drawing/2018/hyperlinkcolor" val="tx"/>
                    </a:ext>
                  </a:extLst>
                </a:hlinkClick>
              </a:rPr>
              <a:t>deprese</a:t>
            </a:r>
            <a:r>
              <a:rPr lang="cs-CZ" b="0" i="0" dirty="0">
                <a:effectLst/>
                <a:latin typeface="Arial" panose="020B0604020202020204" pitchFamily="34" charset="0"/>
                <a:cs typeface="Arial" panose="020B0604020202020204" pitchFamily="34" charset="0"/>
              </a:rPr>
              <a:t>. </a:t>
            </a:r>
            <a:r>
              <a:rPr lang="cs-CZ" b="0" i="0" u="none" strike="noStrike" dirty="0">
                <a:effectLst/>
                <a:latin typeface="Arial" panose="020B0604020202020204" pitchFamily="34" charset="0"/>
                <a:cs typeface="Arial" panose="020B0604020202020204" pitchFamily="34" charset="0"/>
                <a:hlinkClick r:id="rId2" tooltip="Nálada">
                  <a:extLst>
                    <a:ext uri="{A12FA001-AC4F-418D-AE19-62706E023703}">
                      <ahyp:hlinkClr xmlns:ahyp="http://schemas.microsoft.com/office/drawing/2018/hyperlinkcolor" val="tx"/>
                    </a:ext>
                  </a:extLst>
                </a:hlinkClick>
              </a:rPr>
              <a:t>Nálada</a:t>
            </a:r>
            <a:r>
              <a:rPr lang="cs-CZ" b="0" i="0" dirty="0">
                <a:effectLst/>
                <a:latin typeface="Arial" panose="020B0604020202020204" pitchFamily="34" charset="0"/>
                <a:cs typeface="Arial" panose="020B0604020202020204" pitchFamily="34" charset="0"/>
              </a:rPr>
              <a:t> bývá nadnesená, expanzivní. </a:t>
            </a:r>
            <a:r>
              <a:rPr lang="cs-CZ" b="0" i="0" u="none" strike="noStrike" dirty="0">
                <a:effectLst/>
                <a:latin typeface="Arial" panose="020B0604020202020204" pitchFamily="34" charset="0"/>
                <a:cs typeface="Arial" panose="020B0604020202020204" pitchFamily="34" charset="0"/>
                <a:hlinkClick r:id="rId12" tooltip="Myšlení">
                  <a:extLst>
                    <a:ext uri="{A12FA001-AC4F-418D-AE19-62706E023703}">
                      <ahyp:hlinkClr xmlns:ahyp="http://schemas.microsoft.com/office/drawing/2018/hyperlinkcolor" val="tx"/>
                    </a:ext>
                  </a:extLst>
                </a:hlinkClick>
              </a:rPr>
              <a:t>Myšlení</a:t>
            </a:r>
            <a:r>
              <a:rPr lang="cs-CZ" b="0" i="0" dirty="0">
                <a:effectLst/>
                <a:latin typeface="Arial" panose="020B0604020202020204" pitchFamily="34" charset="0"/>
                <a:cs typeface="Arial" panose="020B0604020202020204" pitchFamily="34" charset="0"/>
              </a:rPr>
              <a:t> a </a:t>
            </a:r>
            <a:r>
              <a:rPr lang="cs-CZ" b="0" i="0" u="none" strike="noStrike" dirty="0">
                <a:effectLst/>
                <a:latin typeface="Arial" panose="020B0604020202020204" pitchFamily="34" charset="0"/>
                <a:cs typeface="Arial" panose="020B0604020202020204" pitchFamily="34" charset="0"/>
                <a:hlinkClick r:id="rId13" tooltip="Psychomotorika (stránka neexistuje)">
                  <a:extLst>
                    <a:ext uri="{A12FA001-AC4F-418D-AE19-62706E023703}">
                      <ahyp:hlinkClr xmlns:ahyp="http://schemas.microsoft.com/office/drawing/2018/hyperlinkcolor" val="tx"/>
                    </a:ext>
                  </a:extLst>
                </a:hlinkClick>
              </a:rPr>
              <a:t>psychomotorika</a:t>
            </a:r>
            <a:r>
              <a:rPr lang="cs-CZ" b="0" i="0" dirty="0">
                <a:effectLst/>
                <a:latin typeface="Arial" panose="020B0604020202020204" pitchFamily="34" charset="0"/>
                <a:cs typeface="Arial" panose="020B0604020202020204" pitchFamily="34" charset="0"/>
              </a:rPr>
              <a:t> bývají urychleny, často dochází k impulsivním rozhodnutím, jež mohou mít závažné následky (nerozvážné utrácení, ničení starých a navazování nových vztahů, výpověď v práci atp.). V tělesné oblasti dominuje snížená potřeba </a:t>
            </a:r>
            <a:r>
              <a:rPr lang="cs-CZ" b="0" i="0" u="none" strike="noStrike" dirty="0">
                <a:effectLst/>
                <a:latin typeface="Arial" panose="020B0604020202020204" pitchFamily="34" charset="0"/>
                <a:cs typeface="Arial" panose="020B0604020202020204" pitchFamily="34" charset="0"/>
                <a:hlinkClick r:id="rId14" tooltip="Spánek">
                  <a:extLst>
                    <a:ext uri="{A12FA001-AC4F-418D-AE19-62706E023703}">
                      <ahyp:hlinkClr xmlns:ahyp="http://schemas.microsoft.com/office/drawing/2018/hyperlinkcolor" val="tx"/>
                    </a:ext>
                  </a:extLst>
                </a:hlinkClick>
              </a:rPr>
              <a:t>spánku</a:t>
            </a:r>
            <a:r>
              <a:rPr lang="cs-CZ" b="0" i="0" dirty="0">
                <a:effectLst/>
                <a:latin typeface="Arial" panose="020B0604020202020204" pitchFamily="34" charset="0"/>
                <a:cs typeface="Arial" panose="020B0604020202020204" pitchFamily="34" charset="0"/>
              </a:rPr>
              <a:t>, zvýšená energie a zanedbávání somatických obtíží.</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5681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D65C33B-E9D5-3EB6-0D39-5418EA8C907C}"/>
              </a:ext>
            </a:extLst>
          </p:cNvPr>
          <p:cNvSpPr txBox="1"/>
          <p:nvPr/>
        </p:nvSpPr>
        <p:spPr>
          <a:xfrm>
            <a:off x="1517373" y="596348"/>
            <a:ext cx="9266583" cy="5663089"/>
          </a:xfrm>
          <a:prstGeom prst="rect">
            <a:avLst/>
          </a:prstGeom>
          <a:noFill/>
        </p:spPr>
        <p:txBody>
          <a:bodyPr wrap="square" rtlCol="0">
            <a:spAutoFit/>
          </a:bodyPr>
          <a:lstStyle/>
          <a:p>
            <a:pPr algn="just"/>
            <a:r>
              <a:rPr lang="cs-CZ" sz="2000" b="1" dirty="0">
                <a:effectLst/>
                <a:latin typeface="Arial" panose="020B0604020202020204" pitchFamily="34" charset="0"/>
                <a:ea typeface="Arial" panose="020B0604020202020204" pitchFamily="34" charset="0"/>
                <a:cs typeface="Arial" panose="020B0604020202020204" pitchFamily="34" charset="0"/>
              </a:rPr>
              <a:t>Bipolární afektivní porucha </a:t>
            </a:r>
          </a:p>
          <a:p>
            <a:pPr algn="just"/>
            <a:endParaRPr lang="cs-CZ" dirty="0">
              <a:latin typeface="Arial" panose="020B0604020202020204" pitchFamily="34" charset="0"/>
              <a:ea typeface="Arial" panose="020B0604020202020204" pitchFamily="34" charset="0"/>
              <a:cs typeface="Arial" panose="020B0604020202020204" pitchFamily="34" charset="0"/>
            </a:endParaRPr>
          </a:p>
          <a:p>
            <a:pPr algn="just"/>
            <a:r>
              <a:rPr lang="cs-CZ" dirty="0">
                <a:latin typeface="Arial" panose="020B0604020202020204" pitchFamily="34" charset="0"/>
                <a:ea typeface="Arial" panose="020B0604020202020204" pitchFamily="34" charset="0"/>
                <a:cs typeface="Arial" panose="020B0604020202020204" pitchFamily="34" charset="0"/>
              </a:rPr>
              <a:t>J</a:t>
            </a:r>
            <a:r>
              <a:rPr lang="cs-CZ" sz="1800" dirty="0">
                <a:effectLst/>
                <a:latin typeface="Arial" panose="020B0604020202020204" pitchFamily="34" charset="0"/>
                <a:ea typeface="Arial" panose="020B0604020202020204" pitchFamily="34" charset="0"/>
                <a:cs typeface="Arial" panose="020B0604020202020204" pitchFamily="34" charset="0"/>
              </a:rPr>
              <a:t>e charakterizovaná opakovanými (tj. nejméně dvěma) epizodami, při nichž jsou hluboce narušeny pacientova nálada a úroveň činnosti. Tato porucha spočívá někdy v elaci a zvýšené energii a aktivitě (mánie nebo </a:t>
            </a:r>
            <a:r>
              <a:rPr lang="cs-CZ" sz="1800" dirty="0" err="1">
                <a:effectLst/>
                <a:latin typeface="Arial" panose="020B0604020202020204" pitchFamily="34" charset="0"/>
                <a:ea typeface="Arial" panose="020B0604020202020204" pitchFamily="34" charset="0"/>
                <a:cs typeface="Arial" panose="020B0604020202020204" pitchFamily="34" charset="0"/>
              </a:rPr>
              <a:t>hypomanie</a:t>
            </a:r>
            <a:r>
              <a:rPr lang="cs-CZ" sz="1800" dirty="0">
                <a:effectLst/>
                <a:latin typeface="Arial" panose="020B0604020202020204" pitchFamily="34" charset="0"/>
                <a:ea typeface="Arial" panose="020B0604020202020204" pitchFamily="34" charset="0"/>
                <a:cs typeface="Arial" panose="020B0604020202020204" pitchFamily="34" charset="0"/>
              </a:rPr>
              <a:t>), jindy zase ve skleslé náladě, energii a aktivitě (deprese). Remise mezi fázemi je obvykle úplná a prevalence je u obou pohlaví přibližné stejná, na rozdíl od jiných poruch nálady. Manické fáze začínají obvykle náhle a trvají 2 týdny až 4–5 měsíců (průměrné trvání je 4 měsíce). Deprese mají tendenci k delšímu trvání (průměrná délka kolem 6 měsíců), i když zřídka déle než rok (s výjimkou starších osob). Oba druhy epizod často přicházejí po stresové životní události nebo jiném duševním traumatu, ale přítomnost nebo nepřítomnost stresu není pro diagnózu podstatná. První fáze se může vyskytnout v kterémkoli věku od dětství až k </a:t>
            </a:r>
            <a:r>
              <a:rPr lang="cs-CZ" sz="1800" dirty="0" err="1">
                <a:effectLst/>
                <a:latin typeface="Arial" panose="020B0604020202020204" pitchFamily="34" charset="0"/>
                <a:ea typeface="Arial" panose="020B0604020202020204" pitchFamily="34" charset="0"/>
                <a:cs typeface="Arial" panose="020B0604020202020204" pitchFamily="34" charset="0"/>
              </a:rPr>
              <a:t>seniu</a:t>
            </a:r>
            <a:r>
              <a:rPr lang="cs-CZ" sz="1800" dirty="0">
                <a:effectLst/>
                <a:latin typeface="Arial" panose="020B0604020202020204" pitchFamily="34" charset="0"/>
                <a:ea typeface="Arial" panose="020B0604020202020204" pitchFamily="34" charset="0"/>
                <a:cs typeface="Arial" panose="020B0604020202020204" pitchFamily="34" charset="0"/>
              </a:rPr>
              <a:t>. Frekvence fází a model remisí a relapsu je velmi variabilní, i když remise mají s postupem času tendenci ke kratšímu trvání a deprese se stávají častější a trvají po dosažení středního věku déle. Onemocnění nelze zcela vyléčit, psychiatrická léčba bývá zpravidla nutná celoživotně. Základem terapie je podávání psychofarmak – používají se tzv. stabilizátory nálady, které brání nežádoucím výkyvům (ať už ve smyslu deprese, tak ve smyslu mánie). Jako stabilizátory se využívají i některá antipsychotika (léky původně určené na schizofrenii).</a:t>
            </a:r>
          </a:p>
          <a:p>
            <a:endParaRPr lang="cs-CZ" dirty="0"/>
          </a:p>
        </p:txBody>
      </p:sp>
    </p:spTree>
    <p:extLst>
      <p:ext uri="{BB962C8B-B14F-4D97-AF65-F5344CB8AC3E}">
        <p14:creationId xmlns:p14="http://schemas.microsoft.com/office/powerpoint/2010/main" val="12038261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46087EC9-5D52-A808-EBE2-8E9E8BE6F5BF}"/>
              </a:ext>
            </a:extLst>
          </p:cNvPr>
          <p:cNvSpPr txBox="1"/>
          <p:nvPr/>
        </p:nvSpPr>
        <p:spPr>
          <a:xfrm>
            <a:off x="1232452" y="407504"/>
            <a:ext cx="9442174" cy="6001643"/>
          </a:xfrm>
          <a:prstGeom prst="rect">
            <a:avLst/>
          </a:prstGeom>
          <a:noFill/>
        </p:spPr>
        <p:txBody>
          <a:bodyPr wrap="square" rtlCol="0">
            <a:spAutoFit/>
          </a:bodyPr>
          <a:lstStyle/>
          <a:p>
            <a:r>
              <a:rPr lang="cs-CZ" sz="2400" b="1" dirty="0">
                <a:solidFill>
                  <a:schemeClr val="accent1"/>
                </a:solidFill>
                <a:latin typeface="Arial" panose="020B0604020202020204" pitchFamily="34" charset="0"/>
                <a:cs typeface="Arial" panose="020B0604020202020204" pitchFamily="34" charset="0"/>
              </a:rPr>
              <a:t>NEUROTICKÉ PORUCHY</a:t>
            </a:r>
          </a:p>
          <a:p>
            <a:endParaRPr lang="cs-CZ" dirty="0">
              <a:latin typeface="Arial" panose="020B0604020202020204" pitchFamily="34" charset="0"/>
              <a:cs typeface="Arial" panose="020B0604020202020204" pitchFamily="34" charset="0"/>
            </a:endParaRPr>
          </a:p>
          <a:p>
            <a:r>
              <a:rPr lang="cs-CZ" b="1" i="0" dirty="0">
                <a:effectLst/>
                <a:latin typeface="Arial" panose="020B0604020202020204" pitchFamily="34" charset="0"/>
                <a:cs typeface="Arial" panose="020B0604020202020204" pitchFamily="34" charset="0"/>
              </a:rPr>
              <a:t>Neuróza</a:t>
            </a:r>
            <a:r>
              <a:rPr lang="cs-CZ" b="0" i="0" dirty="0">
                <a:effectLst/>
                <a:latin typeface="Arial" panose="020B0604020202020204" pitchFamily="34" charset="0"/>
                <a:cs typeface="Arial" panose="020B0604020202020204" pitchFamily="34" charset="0"/>
              </a:rPr>
              <a:t> je </a:t>
            </a:r>
            <a:r>
              <a:rPr lang="cs-CZ" b="0" i="0" u="none" strike="noStrike" dirty="0">
                <a:effectLst/>
                <a:latin typeface="Arial" panose="020B0604020202020204" pitchFamily="34" charset="0"/>
                <a:cs typeface="Arial" panose="020B0604020202020204" pitchFamily="34" charset="0"/>
                <a:hlinkClick r:id="rId2" tooltip="Duševní porucha">
                  <a:extLst>
                    <a:ext uri="{A12FA001-AC4F-418D-AE19-62706E023703}">
                      <ahyp:hlinkClr xmlns:ahyp="http://schemas.microsoft.com/office/drawing/2018/hyperlinkcolor" val="tx"/>
                    </a:ext>
                  </a:extLst>
                </a:hlinkClick>
              </a:rPr>
              <a:t>duševní porucha</a:t>
            </a:r>
            <a:r>
              <a:rPr lang="cs-CZ" b="0" i="0" dirty="0">
                <a:effectLst/>
                <a:latin typeface="Arial" panose="020B0604020202020204" pitchFamily="34" charset="0"/>
                <a:cs typeface="Arial" panose="020B0604020202020204" pitchFamily="34" charset="0"/>
              </a:rPr>
              <a:t>, při které pacient trpí stavy </a:t>
            </a:r>
            <a:r>
              <a:rPr lang="cs-CZ" b="0" i="0" u="none" strike="noStrike" dirty="0">
                <a:effectLst/>
                <a:latin typeface="Arial" panose="020B0604020202020204" pitchFamily="34" charset="0"/>
                <a:cs typeface="Arial" panose="020B0604020202020204" pitchFamily="34" charset="0"/>
                <a:hlinkClick r:id="rId3" tooltip="Úzkost">
                  <a:extLst>
                    <a:ext uri="{A12FA001-AC4F-418D-AE19-62706E023703}">
                      <ahyp:hlinkClr xmlns:ahyp="http://schemas.microsoft.com/office/drawing/2018/hyperlinkcolor" val="tx"/>
                    </a:ext>
                  </a:extLst>
                </a:hlinkClick>
              </a:rPr>
              <a:t>úzkosti</a:t>
            </a:r>
            <a:r>
              <a:rPr lang="cs-CZ" b="0" i="0" dirty="0">
                <a:effectLst/>
                <a:latin typeface="Arial" panose="020B0604020202020204" pitchFamily="34" charset="0"/>
                <a:cs typeface="Arial" panose="020B0604020202020204" pitchFamily="34" charset="0"/>
              </a:rPr>
              <a:t>, emoční tísně a podobně.  Na rozdíl od psychózy má ale na svůj stav náhled. </a:t>
            </a:r>
          </a:p>
          <a:p>
            <a:endParaRPr lang="cs-CZ" dirty="0">
              <a:latin typeface="Arial" panose="020B0604020202020204" pitchFamily="34" charset="0"/>
              <a:cs typeface="Arial" panose="020B0604020202020204" pitchFamily="34" charset="0"/>
            </a:endParaRPr>
          </a:p>
          <a:p>
            <a:pPr algn="just"/>
            <a:r>
              <a:rPr lang="cs-CZ" b="1" dirty="0">
                <a:latin typeface="Arial" panose="020B0604020202020204" pitchFamily="34" charset="0"/>
                <a:cs typeface="Arial" panose="020B0604020202020204" pitchFamily="34" charset="0"/>
              </a:rPr>
              <a:t>Strach</a:t>
            </a:r>
            <a:r>
              <a:rPr lang="cs-CZ" dirty="0">
                <a:latin typeface="Arial" panose="020B0604020202020204" pitchFamily="34" charset="0"/>
                <a:cs typeface="Arial" panose="020B0604020202020204" pitchFamily="34" charset="0"/>
              </a:rPr>
              <a:t> (fobie) - </a:t>
            </a:r>
            <a:r>
              <a:rPr lang="cs-CZ" b="0" i="0" dirty="0">
                <a:effectLst/>
                <a:latin typeface="Arial" panose="020B0604020202020204" pitchFamily="34" charset="0"/>
              </a:rPr>
              <a:t> </a:t>
            </a:r>
            <a:r>
              <a:rPr lang="cs-CZ" b="0" i="0" u="none" strike="noStrike" dirty="0">
                <a:effectLst/>
                <a:latin typeface="Arial" panose="020B0604020202020204" pitchFamily="34" charset="0"/>
                <a:hlinkClick r:id="rId4" tooltip="Emoce">
                  <a:extLst>
                    <a:ext uri="{A12FA001-AC4F-418D-AE19-62706E023703}">
                      <ahyp:hlinkClr xmlns:ahyp="http://schemas.microsoft.com/office/drawing/2018/hyperlinkcolor" val="tx"/>
                    </a:ext>
                  </a:extLst>
                </a:hlinkClick>
              </a:rPr>
              <a:t>emoce</a:t>
            </a:r>
            <a:r>
              <a:rPr lang="cs-CZ" b="0" i="0" dirty="0">
                <a:effectLst/>
                <a:latin typeface="Arial" panose="020B0604020202020204" pitchFamily="34" charset="0"/>
              </a:rPr>
              <a:t>, vznikající jako reakce na hrozící </a:t>
            </a:r>
            <a:r>
              <a:rPr lang="cs-CZ" b="0" i="0" u="none" strike="noStrike" dirty="0">
                <a:effectLst/>
                <a:latin typeface="Arial" panose="020B0604020202020204" pitchFamily="34" charset="0"/>
                <a:hlinkClick r:id="rId5" tooltip="Nebezpečí">
                  <a:extLst>
                    <a:ext uri="{A12FA001-AC4F-418D-AE19-62706E023703}">
                      <ahyp:hlinkClr xmlns:ahyp="http://schemas.microsoft.com/office/drawing/2018/hyperlinkcolor" val="tx"/>
                    </a:ext>
                  </a:extLst>
                </a:hlinkClick>
              </a:rPr>
              <a:t>nebezpečí</a:t>
            </a:r>
            <a:r>
              <a:rPr lang="cs-CZ" b="0" i="0" dirty="0">
                <a:effectLst/>
                <a:latin typeface="Arial" panose="020B0604020202020204" pitchFamily="34" charset="0"/>
              </a:rPr>
              <a:t>. Doprovázejí ho neurovegetativní projevy, zpravidla zblednutí, chvění, zrychlené dýchání, bušení </a:t>
            </a:r>
            <a:r>
              <a:rPr lang="cs-CZ" b="0" i="0" u="none" strike="noStrike" dirty="0">
                <a:effectLst/>
                <a:latin typeface="Arial" panose="020B0604020202020204" pitchFamily="34" charset="0"/>
                <a:hlinkClick r:id="rId6" tooltip="Srdce">
                  <a:extLst>
                    <a:ext uri="{A12FA001-AC4F-418D-AE19-62706E023703}">
                      <ahyp:hlinkClr xmlns:ahyp="http://schemas.microsoft.com/office/drawing/2018/hyperlinkcolor" val="tx"/>
                    </a:ext>
                  </a:extLst>
                </a:hlinkClick>
              </a:rPr>
              <a:t>srdce</a:t>
            </a:r>
            <a:r>
              <a:rPr lang="cs-CZ" b="0" i="0" dirty="0">
                <a:effectLst/>
                <a:latin typeface="Arial" panose="020B0604020202020204" pitchFamily="34" charset="0"/>
              </a:rPr>
              <a:t>, zvýšení </a:t>
            </a:r>
            <a:r>
              <a:rPr lang="cs-CZ" b="0" i="0" u="none" strike="noStrike" dirty="0">
                <a:effectLst/>
                <a:latin typeface="Arial" panose="020B0604020202020204" pitchFamily="34" charset="0"/>
                <a:hlinkClick r:id="rId7" tooltip="Krevní tlak">
                  <a:extLst>
                    <a:ext uri="{A12FA001-AC4F-418D-AE19-62706E023703}">
                      <ahyp:hlinkClr xmlns:ahyp="http://schemas.microsoft.com/office/drawing/2018/hyperlinkcolor" val="tx"/>
                    </a:ext>
                  </a:extLst>
                </a:hlinkClick>
              </a:rPr>
              <a:t>krevního tlaku</a:t>
            </a:r>
            <a:r>
              <a:rPr lang="cs-CZ" b="0" i="0" dirty="0">
                <a:effectLst/>
                <a:latin typeface="Arial" panose="020B0604020202020204" pitchFamily="34" charset="0"/>
              </a:rPr>
              <a:t>, někdy </a:t>
            </a:r>
            <a:r>
              <a:rPr lang="cs-CZ" b="0" i="0" u="none" strike="noStrike" dirty="0">
                <a:effectLst/>
                <a:latin typeface="Arial" panose="020B0604020202020204" pitchFamily="34" charset="0"/>
                <a:hlinkClick r:id="rId8" tooltip="Husí kůže">
                  <a:extLst>
                    <a:ext uri="{A12FA001-AC4F-418D-AE19-62706E023703}">
                      <ahyp:hlinkClr xmlns:ahyp="http://schemas.microsoft.com/office/drawing/2018/hyperlinkcolor" val="tx"/>
                    </a:ext>
                  </a:extLst>
                </a:hlinkClick>
              </a:rPr>
              <a:t>husí kůže</a:t>
            </a:r>
            <a:r>
              <a:rPr lang="cs-CZ" b="0" i="0" dirty="0">
                <a:effectLst/>
                <a:latin typeface="Arial" panose="020B0604020202020204" pitchFamily="34" charset="0"/>
              </a:rPr>
              <a:t>. Jde o normální reakci na skutečné nebezpečí nebo ohrožení, která má jedince připravit na útěk, únik nebo obranu. Strach motivuje k vyhnutí se nebezpečí nebo k útěku před ním. Kde to není možné, tam se často strach mění na </a:t>
            </a:r>
            <a:r>
              <a:rPr lang="cs-CZ" b="0" i="0" u="none" strike="noStrike" dirty="0">
                <a:effectLst/>
                <a:latin typeface="Arial" panose="020B0604020202020204" pitchFamily="34" charset="0"/>
                <a:hlinkClick r:id="rId9" tooltip="Agrese">
                  <a:extLst>
                    <a:ext uri="{A12FA001-AC4F-418D-AE19-62706E023703}">
                      <ahyp:hlinkClr xmlns:ahyp="http://schemas.microsoft.com/office/drawing/2018/hyperlinkcolor" val="tx"/>
                    </a:ext>
                  </a:extLst>
                </a:hlinkClick>
              </a:rPr>
              <a:t>agresi</a:t>
            </a:r>
            <a:r>
              <a:rPr lang="cs-CZ" b="0" i="0" dirty="0">
                <a:effectLst/>
                <a:latin typeface="Arial" panose="020B0604020202020204" pitchFamily="34" charset="0"/>
              </a:rPr>
              <a:t>.</a:t>
            </a:r>
            <a:endParaRPr lang="cs-CZ" dirty="0">
              <a:latin typeface="Arial" panose="020B0604020202020204" pitchFamily="34" charset="0"/>
              <a:cs typeface="Arial" panose="020B0604020202020204" pitchFamily="34" charset="0"/>
            </a:endParaRPr>
          </a:p>
          <a:p>
            <a:endParaRPr lang="cs-CZ" dirty="0">
              <a:latin typeface="Arial" panose="020B0604020202020204" pitchFamily="34" charset="0"/>
              <a:cs typeface="Arial" panose="020B0604020202020204" pitchFamily="34" charset="0"/>
            </a:endParaRPr>
          </a:p>
          <a:p>
            <a:pPr algn="just"/>
            <a:r>
              <a:rPr lang="cs-CZ" b="1" dirty="0">
                <a:latin typeface="Arial" panose="020B0604020202020204" pitchFamily="34" charset="0"/>
                <a:cs typeface="Arial" panose="020B0604020202020204" pitchFamily="34" charset="0"/>
              </a:rPr>
              <a:t>Úzkost</a:t>
            </a:r>
            <a:r>
              <a:rPr lang="cs-CZ" dirty="0">
                <a:latin typeface="Arial" panose="020B0604020202020204" pitchFamily="34" charset="0"/>
                <a:cs typeface="Arial" panose="020B0604020202020204" pitchFamily="34" charset="0"/>
              </a:rPr>
              <a:t> (</a:t>
            </a:r>
            <a:r>
              <a:rPr lang="cs-CZ" dirty="0" err="1">
                <a:latin typeface="Arial" panose="020B0604020202020204" pitchFamily="34" charset="0"/>
                <a:cs typeface="Arial" panose="020B0604020202020204" pitchFamily="34" charset="0"/>
              </a:rPr>
              <a:t>anxieta</a:t>
            </a:r>
            <a:r>
              <a:rPr lang="cs-CZ" dirty="0">
                <a:latin typeface="Arial" panose="020B0604020202020204" pitchFamily="34" charset="0"/>
                <a:cs typeface="Arial" panose="020B0604020202020204" pitchFamily="34" charset="0"/>
              </a:rPr>
              <a:t>) - </a:t>
            </a:r>
            <a:r>
              <a:rPr lang="cs-CZ" b="0" i="0" dirty="0">
                <a:effectLst/>
                <a:latin typeface="Arial" panose="020B0604020202020204" pitchFamily="34" charset="0"/>
              </a:rPr>
              <a:t>složitá kombinace </a:t>
            </a:r>
            <a:r>
              <a:rPr lang="cs-CZ" b="0" i="0" u="none" strike="noStrike" dirty="0">
                <a:effectLst/>
                <a:latin typeface="Arial" panose="020B0604020202020204" pitchFamily="34" charset="0"/>
                <a:hlinkClick r:id="rId4" tooltip="Emoce">
                  <a:extLst>
                    <a:ext uri="{A12FA001-AC4F-418D-AE19-62706E023703}">
                      <ahyp:hlinkClr xmlns:ahyp="http://schemas.microsoft.com/office/drawing/2018/hyperlinkcolor" val="tx"/>
                    </a:ext>
                  </a:extLst>
                </a:hlinkClick>
              </a:rPr>
              <a:t>emocí</a:t>
            </a:r>
            <a:r>
              <a:rPr lang="cs-CZ" b="0" i="0" dirty="0">
                <a:effectLst/>
                <a:latin typeface="Arial" panose="020B0604020202020204" pitchFamily="34" charset="0"/>
              </a:rPr>
              <a:t> zahrnující </a:t>
            </a:r>
            <a:r>
              <a:rPr lang="cs-CZ" b="0" i="0" u="none" strike="noStrike" dirty="0">
                <a:effectLst/>
                <a:latin typeface="Arial" panose="020B0604020202020204" pitchFamily="34" charset="0"/>
                <a:hlinkClick r:id="rId10" tooltip="Strach">
                  <a:extLst>
                    <a:ext uri="{A12FA001-AC4F-418D-AE19-62706E023703}">
                      <ahyp:hlinkClr xmlns:ahyp="http://schemas.microsoft.com/office/drawing/2018/hyperlinkcolor" val="tx"/>
                    </a:ext>
                  </a:extLst>
                </a:hlinkClick>
              </a:rPr>
              <a:t>strach</a:t>
            </a:r>
            <a:r>
              <a:rPr lang="cs-CZ" b="0" i="0" dirty="0">
                <a:effectLst/>
                <a:latin typeface="Arial" panose="020B0604020202020204" pitchFamily="34" charset="0"/>
              </a:rPr>
              <a:t>, zlé předtuchy a obavy. Často je doprovázena fyzickými příznaky, jako je bušení </a:t>
            </a:r>
            <a:r>
              <a:rPr lang="cs-CZ" b="0" i="0" u="none" strike="noStrike" dirty="0">
                <a:effectLst/>
                <a:latin typeface="Arial" panose="020B0604020202020204" pitchFamily="34" charset="0"/>
                <a:hlinkClick r:id="rId6" tooltip="Srdce">
                  <a:extLst>
                    <a:ext uri="{A12FA001-AC4F-418D-AE19-62706E023703}">
                      <ahyp:hlinkClr xmlns:ahyp="http://schemas.microsoft.com/office/drawing/2018/hyperlinkcolor" val="tx"/>
                    </a:ext>
                  </a:extLst>
                </a:hlinkClick>
              </a:rPr>
              <a:t>srdce</a:t>
            </a:r>
            <a:r>
              <a:rPr lang="cs-CZ" b="0" i="0" dirty="0">
                <a:effectLst/>
                <a:latin typeface="Arial" panose="020B0604020202020204" pitchFamily="34" charset="0"/>
              </a:rPr>
              <a:t>, pocit nevolnosti, bolest na hrudi, zkrácené dýchání, chvění rukou. Úzkost je nepříjemný emoční stav, jehož příčinu není možné definovat. Úzkost může být akutní, trvat krátce, nebo dlouhodobá. Intenzita úzkosti je různá, od lehkého neklidu až po stav paniky.</a:t>
            </a:r>
            <a:endParaRPr lang="cs-CZ" dirty="0">
              <a:latin typeface="Arial" panose="020B0604020202020204" pitchFamily="34" charset="0"/>
              <a:cs typeface="Arial" panose="020B0604020202020204" pitchFamily="34" charset="0"/>
            </a:endParaRPr>
          </a:p>
          <a:p>
            <a:endParaRPr lang="cs-CZ" dirty="0">
              <a:latin typeface="Arial" panose="020B0604020202020204" pitchFamily="34" charset="0"/>
              <a:cs typeface="Arial" panose="020B0604020202020204" pitchFamily="34" charset="0"/>
            </a:endParaRPr>
          </a:p>
          <a:p>
            <a:r>
              <a:rPr lang="cs-CZ" b="1" dirty="0">
                <a:latin typeface="Arial" panose="020B0604020202020204" pitchFamily="34" charset="0"/>
                <a:cs typeface="Arial" panose="020B0604020202020204" pitchFamily="34" charset="0"/>
              </a:rPr>
              <a:t>Panika</a:t>
            </a:r>
            <a:r>
              <a:rPr lang="cs-CZ" dirty="0">
                <a:latin typeface="Arial" panose="020B0604020202020204" pitchFamily="34" charset="0"/>
                <a:cs typeface="Arial" panose="020B0604020202020204" pitchFamily="34" charset="0"/>
              </a:rPr>
              <a:t> – stav s náhlými a nečekanými </a:t>
            </a:r>
            <a:r>
              <a:rPr lang="cs-CZ" b="0" i="0" dirty="0">
                <a:effectLst/>
                <a:latin typeface="Arial" panose="020B0604020202020204" pitchFamily="34" charset="0"/>
                <a:cs typeface="Arial" panose="020B0604020202020204" pitchFamily="34" charset="0"/>
              </a:rPr>
              <a:t>vegetativní projevy (bušení </a:t>
            </a:r>
            <a:r>
              <a:rPr lang="cs-CZ" b="0" i="0" u="none" strike="noStrike" dirty="0">
                <a:effectLst/>
                <a:latin typeface="Arial" panose="020B0604020202020204" pitchFamily="34" charset="0"/>
                <a:cs typeface="Arial" panose="020B0604020202020204" pitchFamily="34" charset="0"/>
                <a:hlinkClick r:id="rId6" tooltip="Srdce">
                  <a:extLst>
                    <a:ext uri="{A12FA001-AC4F-418D-AE19-62706E023703}">
                      <ahyp:hlinkClr xmlns:ahyp="http://schemas.microsoft.com/office/drawing/2018/hyperlinkcolor" val="tx"/>
                    </a:ext>
                  </a:extLst>
                </a:hlinkClick>
              </a:rPr>
              <a:t>srdce</a:t>
            </a:r>
            <a:r>
              <a:rPr lang="cs-CZ" b="0" i="0" dirty="0">
                <a:effectLst/>
                <a:latin typeface="Arial" panose="020B0604020202020204" pitchFamily="34" charset="0"/>
                <a:cs typeface="Arial" panose="020B0604020202020204" pitchFamily="34" charset="0"/>
              </a:rPr>
              <a:t>, </a:t>
            </a:r>
            <a:r>
              <a:rPr lang="cs-CZ" b="0" i="0" u="none" strike="noStrike" dirty="0">
                <a:effectLst/>
                <a:latin typeface="Arial" panose="020B0604020202020204" pitchFamily="34" charset="0"/>
                <a:cs typeface="Arial" panose="020B0604020202020204" pitchFamily="34" charset="0"/>
                <a:hlinkClick r:id="rId11" tooltip="Pot">
                  <a:extLst>
                    <a:ext uri="{A12FA001-AC4F-418D-AE19-62706E023703}">
                      <ahyp:hlinkClr xmlns:ahyp="http://schemas.microsoft.com/office/drawing/2018/hyperlinkcolor" val="tx"/>
                    </a:ext>
                  </a:extLst>
                </a:hlinkClick>
              </a:rPr>
              <a:t>pocení</a:t>
            </a:r>
            <a:r>
              <a:rPr lang="cs-CZ" b="0" i="0" dirty="0">
                <a:effectLst/>
                <a:latin typeface="Arial" panose="020B0604020202020204" pitchFamily="34" charset="0"/>
                <a:cs typeface="Arial" panose="020B0604020202020204" pitchFamily="34" charset="0"/>
              </a:rPr>
              <a:t>, chvění nebo třes, dušnost, zalykání se apod.), pacient prožívá silnou úzkost nebo strach ze smrti, zešílení nebo ztráty kontroly nad sebou samým</a:t>
            </a:r>
          </a:p>
        </p:txBody>
      </p:sp>
    </p:spTree>
    <p:extLst>
      <p:ext uri="{BB962C8B-B14F-4D97-AF65-F5344CB8AC3E}">
        <p14:creationId xmlns:p14="http://schemas.microsoft.com/office/powerpoint/2010/main" val="3653739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23EBC42-040C-9E92-6644-644165622DC0}"/>
              </a:ext>
            </a:extLst>
          </p:cNvPr>
          <p:cNvSpPr txBox="1"/>
          <p:nvPr/>
        </p:nvSpPr>
        <p:spPr>
          <a:xfrm>
            <a:off x="1302026" y="606287"/>
            <a:ext cx="9601200" cy="5940088"/>
          </a:xfrm>
          <a:prstGeom prst="rect">
            <a:avLst/>
          </a:prstGeom>
          <a:noFill/>
        </p:spPr>
        <p:txBody>
          <a:bodyPr wrap="square" rtlCol="0">
            <a:spAutoFit/>
          </a:bodyPr>
          <a:lstStyle/>
          <a:p>
            <a:pPr algn="just"/>
            <a:r>
              <a:rPr lang="cs-CZ" sz="2000" b="1" dirty="0">
                <a:effectLst/>
                <a:latin typeface="Arial" panose="020B0604020202020204" pitchFamily="34" charset="0"/>
                <a:ea typeface="Times New Roman" panose="02020603050405020304" pitchFamily="18" charset="0"/>
                <a:cs typeface="Arial" panose="020B0604020202020204" pitchFamily="34" charset="0"/>
              </a:rPr>
              <a:t>Posttraumatická stresová porucha </a:t>
            </a:r>
          </a:p>
          <a:p>
            <a:pPr algn="just"/>
            <a:endParaRPr lang="cs-CZ" sz="1800" dirty="0">
              <a:effectLst/>
              <a:latin typeface="Arial" panose="020B0604020202020204" pitchFamily="34" charset="0"/>
              <a:ea typeface="Times New Roman" panose="02020603050405020304" pitchFamily="18" charset="0"/>
              <a:cs typeface="Arial" panose="020B0604020202020204" pitchFamily="34" charset="0"/>
            </a:endParaRPr>
          </a:p>
          <a:p>
            <a:pPr algn="just"/>
            <a:r>
              <a:rPr lang="cs-CZ" dirty="0">
                <a:latin typeface="Arial" panose="020B0604020202020204" pitchFamily="34" charset="0"/>
                <a:ea typeface="Times New Roman" panose="02020603050405020304" pitchFamily="18" charset="0"/>
                <a:cs typeface="Arial" panose="020B0604020202020204" pitchFamily="34" charset="0"/>
              </a:rPr>
              <a:t>V</a:t>
            </a:r>
            <a:r>
              <a:rPr lang="cs-CZ" sz="1800" dirty="0">
                <a:effectLst/>
                <a:latin typeface="Arial" panose="020B0604020202020204" pitchFamily="34" charset="0"/>
                <a:ea typeface="Times New Roman" panose="02020603050405020304" pitchFamily="18" charset="0"/>
                <a:cs typeface="Arial" panose="020B0604020202020204" pitchFamily="34" charset="0"/>
              </a:rPr>
              <a:t>zniká jako zpožděná nebo protrahovaná odezva na stresovou událost nebo situaci (krátce nebo dlouho trvající) neobvykle hrozivého nebo katastrofického rázu, která pravděpodobně téměř u každého vyvolá pronikavou tíseň (např. přírodní nebo člověkem způsobená katastrofa, boj, vážné neštěstí, přítomnost u násilné smrti jiných osob, být obětí mučeni, terorizmu, znásilnění nebo jiného zločinu). Typickými příznaky jsou epizody opakovaného oživování traumatu v dotírajících vzpomínkách nebo ve snech, které se objevují na pozadí stálého pocitu „necitlivosti“ a emočního otupění, stranění se lidí, nereagování na okolí, neschopnost prožívat pocit štěstí a vyhýbání se činnostem a situacím, které připomínají prožité trauma. Obvyklé jsou strach a vyhýbání se vjemům, které postiženému trauma připomínají. Vzácně může dojít k akutním dramatickým výbuchům strachu, paniky nebo agrese, spuštěným podněty, které náhle vyvolají vzpomínku nebo znovu vybavení traumatu nebo původní reakce na ně. Obvyklé jsou vegetativní </a:t>
            </a:r>
            <a:r>
              <a:rPr lang="cs-CZ" sz="1800" dirty="0" err="1">
                <a:effectLst/>
                <a:latin typeface="Arial" panose="020B0604020202020204" pitchFamily="34" charset="0"/>
                <a:ea typeface="Times New Roman" panose="02020603050405020304" pitchFamily="18" charset="0"/>
                <a:cs typeface="Arial" panose="020B0604020202020204" pitchFamily="34" charset="0"/>
              </a:rPr>
              <a:t>hyperaktivace</a:t>
            </a:r>
            <a:r>
              <a:rPr lang="cs-CZ" sz="1800" dirty="0">
                <a:effectLst/>
                <a:latin typeface="Arial" panose="020B0604020202020204" pitchFamily="34" charset="0"/>
                <a:ea typeface="Times New Roman" panose="02020603050405020304" pitchFamily="18" charset="0"/>
                <a:cs typeface="Arial" panose="020B0604020202020204" pitchFamily="34" charset="0"/>
              </a:rPr>
              <a:t> se zvýšenou dráždivostí, přehnané úlekové reakce a nespavost. Ke shora uvedeným symptomům se obvykle přidružují úzkost a deprese, jsou časté i sebevražedné myšlenky. Příznaky začínají po traumatu, po období latence, které může trvat od několika týdnů až do několika měsíců (ale jen zřídka víc než 6 měsíců). Průběh je kolísavý, ve většině případů lze očekávat uzdravení. U malé části pacientů může nastat chronický průběh, trvající mnoho let, a přechod k trvalé změně osobnosti. </a:t>
            </a:r>
            <a:endParaRPr lang="cs-CZ" sz="1800" dirty="0">
              <a:effectLst/>
              <a:latin typeface="Arial" panose="020B0604020202020204" pitchFamily="34" charset="0"/>
              <a:ea typeface="Calibri" panose="020F050202020403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4282084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6A134A8-EA6C-33FF-5F86-C54598B0A39A}"/>
              </a:ext>
            </a:extLst>
          </p:cNvPr>
          <p:cNvSpPr txBox="1"/>
          <p:nvPr/>
        </p:nvSpPr>
        <p:spPr>
          <a:xfrm>
            <a:off x="1689652" y="1192696"/>
            <a:ext cx="8577470" cy="4311950"/>
          </a:xfrm>
          <a:prstGeom prst="rect">
            <a:avLst/>
          </a:prstGeom>
          <a:noFill/>
        </p:spPr>
        <p:txBody>
          <a:bodyPr wrap="square" rtlCol="0">
            <a:spAutoFit/>
          </a:bodyPr>
          <a:lstStyle/>
          <a:p>
            <a:r>
              <a:rPr lang="cs-CZ" sz="2400" b="1" u="sng" dirty="0"/>
              <a:t>Vědomí a jeho poruchy</a:t>
            </a:r>
          </a:p>
          <a:p>
            <a:endParaRPr lang="cs-CZ" dirty="0"/>
          </a:p>
          <a:p>
            <a:pPr algn="just"/>
            <a:r>
              <a:rPr lang="cs-CZ" sz="1800" dirty="0">
                <a:effectLst/>
                <a:ea typeface="Arial" panose="020B0604020202020204" pitchFamily="34" charset="0"/>
                <a:cs typeface="Arial" panose="020B0604020202020204" pitchFamily="34" charset="0"/>
              </a:rPr>
              <a:t>Z psychiatrického hlediska definujeme vědomí jako </a:t>
            </a:r>
            <a:r>
              <a:rPr lang="cs-CZ" sz="1800" u="sng" dirty="0">
                <a:effectLst/>
                <a:ea typeface="Arial" panose="020B0604020202020204" pitchFamily="34" charset="0"/>
                <a:cs typeface="Arial" panose="020B0604020202020204" pitchFamily="34" charset="0"/>
              </a:rPr>
              <a:t>schopnost uvědomit si sama sebe jako individualitu oproti ostatnímu světu a schopnost uvědomit si a správně zařadit plus interpretovat vlastní prožitky</a:t>
            </a:r>
            <a:r>
              <a:rPr lang="cs-CZ" sz="1800" dirty="0">
                <a:effectLst/>
                <a:ea typeface="Arial" panose="020B0604020202020204" pitchFamily="34" charset="0"/>
                <a:cs typeface="Arial" panose="020B0604020202020204" pitchFamily="34" charset="0"/>
              </a:rPr>
              <a:t> (tj. určit původ a časovou lokalizaci prožitků).</a:t>
            </a:r>
          </a:p>
          <a:p>
            <a:pPr algn="just"/>
            <a:endParaRPr lang="cs-CZ" dirty="0"/>
          </a:p>
          <a:p>
            <a:pPr marL="270510" indent="-270510" algn="just">
              <a:lnSpc>
                <a:spcPct val="115000"/>
              </a:lnSpc>
            </a:pPr>
            <a:r>
              <a:rPr lang="cs-CZ" sz="1800" b="1" dirty="0">
                <a:effectLst/>
                <a:ea typeface="Times New Roman" panose="02020603050405020304" pitchFamily="18" charset="0"/>
              </a:rPr>
              <a:t>Poruchy vědomí dělíme na:</a:t>
            </a:r>
            <a:endParaRPr lang="cs-CZ" sz="1800" dirty="0">
              <a:effectLst/>
              <a:ea typeface="Times New Roman" panose="02020603050405020304" pitchFamily="18" charset="0"/>
            </a:endParaRPr>
          </a:p>
          <a:p>
            <a:pPr marL="342900" lvl="0" indent="-342900" algn="just">
              <a:lnSpc>
                <a:spcPct val="115000"/>
              </a:lnSpc>
              <a:buFont typeface="Symbol" panose="05050102010706020507" pitchFamily="18" charset="2"/>
              <a:buChar char=""/>
            </a:pPr>
            <a:r>
              <a:rPr lang="cs-CZ" sz="1800" dirty="0">
                <a:effectLst/>
                <a:ea typeface="Times New Roman" panose="02020603050405020304" pitchFamily="18" charset="0"/>
              </a:rPr>
              <a:t>kvantitativní – zastřené vědomí: postihuje vigilitu vědomí a tím stejnoměrně ostatní znaky vědomí (somnolence, sopor, koma)</a:t>
            </a:r>
          </a:p>
          <a:p>
            <a:pPr marL="342900" lvl="0" indent="-342900" algn="just">
              <a:lnSpc>
                <a:spcPct val="115000"/>
              </a:lnSpc>
              <a:buFont typeface="Symbol" panose="05050102010706020507" pitchFamily="18" charset="2"/>
              <a:buChar char=""/>
            </a:pPr>
            <a:r>
              <a:rPr lang="cs-CZ" sz="1800" dirty="0">
                <a:effectLst/>
                <a:ea typeface="Times New Roman" panose="02020603050405020304" pitchFamily="18" charset="0"/>
              </a:rPr>
              <a:t>kvalitativní – obluzené vědomí: postihuje ostatní znaky vědomí (luciditu, </a:t>
            </a:r>
            <a:r>
              <a:rPr lang="cs-CZ" sz="1800" dirty="0" err="1">
                <a:effectLst/>
                <a:ea typeface="Times New Roman" panose="02020603050405020304" pitchFamily="18" charset="0"/>
              </a:rPr>
              <a:t>idiognosii</a:t>
            </a:r>
            <a:r>
              <a:rPr lang="cs-CZ" sz="1800" dirty="0">
                <a:effectLst/>
                <a:ea typeface="Times New Roman" panose="02020603050405020304" pitchFamily="18" charset="0"/>
              </a:rPr>
              <a:t>, obsah…), a to nerovnoměrně (delirium, depersonalizace, mrákotné stavy)</a:t>
            </a:r>
          </a:p>
          <a:p>
            <a:endParaRPr lang="cs-CZ" dirty="0"/>
          </a:p>
        </p:txBody>
      </p:sp>
    </p:spTree>
    <p:extLst>
      <p:ext uri="{BB962C8B-B14F-4D97-AF65-F5344CB8AC3E}">
        <p14:creationId xmlns:p14="http://schemas.microsoft.com/office/powerpoint/2010/main" val="3389502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91969AE-38F5-8C07-8D8D-2572DDA3D6C8}"/>
              </a:ext>
            </a:extLst>
          </p:cNvPr>
          <p:cNvSpPr txBox="1"/>
          <p:nvPr/>
        </p:nvSpPr>
        <p:spPr>
          <a:xfrm>
            <a:off x="1292085" y="437322"/>
            <a:ext cx="9670775" cy="5909310"/>
          </a:xfrm>
          <a:prstGeom prst="rect">
            <a:avLst/>
          </a:prstGeom>
          <a:noFill/>
        </p:spPr>
        <p:txBody>
          <a:bodyPr wrap="square" rtlCol="0">
            <a:spAutoFit/>
          </a:bodyPr>
          <a:lstStyle/>
          <a:p>
            <a:pPr algn="just"/>
            <a:r>
              <a:rPr lang="cs-CZ" sz="2000" b="1" dirty="0">
                <a:ea typeface="Times New Roman" panose="02020603050405020304" pitchFamily="18" charset="0"/>
                <a:cs typeface="Times New Roman" panose="02020603050405020304" pitchFamily="18" charset="0"/>
              </a:rPr>
              <a:t>Obsedantně kompulzivní porucha (OCD)</a:t>
            </a:r>
            <a:endParaRPr lang="cs-CZ" sz="2000" b="1" dirty="0">
              <a:effectLst/>
              <a:ea typeface="Times New Roman" panose="02020603050405020304" pitchFamily="18" charset="0"/>
              <a:cs typeface="Times New Roman" panose="02020603050405020304" pitchFamily="18" charset="0"/>
            </a:endParaRPr>
          </a:p>
          <a:p>
            <a:pPr algn="just"/>
            <a:endParaRPr lang="cs-CZ" sz="1800" dirty="0">
              <a:effectLst/>
              <a:ea typeface="Times New Roman" panose="02020603050405020304" pitchFamily="18" charset="0"/>
              <a:cs typeface="Times New Roman" panose="02020603050405020304" pitchFamily="18" charset="0"/>
            </a:endParaRPr>
          </a:p>
          <a:p>
            <a:pPr algn="just"/>
            <a:r>
              <a:rPr lang="cs-CZ" sz="1800" dirty="0">
                <a:effectLst/>
                <a:ea typeface="Times New Roman" panose="02020603050405020304" pitchFamily="18" charset="0"/>
                <a:cs typeface="Times New Roman" panose="02020603050405020304" pitchFamily="18" charset="0"/>
              </a:rPr>
              <a:t>Podstatným rysem jsou opakovaně se vyskytující obsedantní myšlenky nebo nutkavé akty. Obsedantní myšlenky (obsese) jsou nápady, představy nebo impulzy, které se znovu a znovu ve stereotypní formě vtírají do mysli pacienta. Téměř vždy vyvolávají tíseň, protože jsou násilného nebo obscénního rázu nebo prostě proto, že jsou vnímány jako nesmyslné a pacient se obvykle bezúspěšně snaží je potlačit. Uznává je však jako své vlastní, i když jsou mimovolné a často odpuzující. Nutkavé akty nebo rituály (tj. kompulze) jsou stereotypní úkony, které se znovu a znovu opakují. Nejsou spojeny s příjemnými pocity ani nevedou k realizaci užitečných cílů. Pacient na ně často pohlíží jako na prevenci nějaké objektivně nepravděpodobné události, která často představuje škodu pro něho samého nebo škodu, kterou by mohl sám způsobit. Obvykle, i když ne vždy, si uvědomuje, že jeho chování je nesmyslné a neužitečné a opakovaně se pokouší mu odolat. U velmi dlouho trvajících případů může být odpor minimální. Obvykle je přítomna úzkost, ať s tělesnými příznaky, nebo bez nich. Je blízký vztah mezi obsedantními symptomy, obzvláště obsedantními myšlenkami a depresí. Pacienti s obsedantně-kompulzivní poruchou mají často příznaky deprese a u pacientů, trpících periodickou depresivní poruchou, se mohou během epizod deprese rozvinout obsedantní myšlenky. V obou případech je zvýšení nebo snížení závažnosti tíže depresivních příznaků obvykle doprovázeno obdobnými změnami závažnosti příznaků obsedantních. Obsedantně-kompulzivní porucha je stejně obvyklá u mužů jako u žen. Počátek je obvykle v dětství nebo rané dospělosti. </a:t>
            </a:r>
            <a:endParaRPr lang="cs-CZ" dirty="0"/>
          </a:p>
        </p:txBody>
      </p:sp>
    </p:spTree>
    <p:extLst>
      <p:ext uri="{BB962C8B-B14F-4D97-AF65-F5344CB8AC3E}">
        <p14:creationId xmlns:p14="http://schemas.microsoft.com/office/powerpoint/2010/main" val="645363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A48FEE5-B127-20C4-31E7-5E99B6E2FDEA}"/>
              </a:ext>
            </a:extLst>
          </p:cNvPr>
          <p:cNvSpPr txBox="1"/>
          <p:nvPr/>
        </p:nvSpPr>
        <p:spPr>
          <a:xfrm>
            <a:off x="1530626" y="934278"/>
            <a:ext cx="8925339" cy="4801314"/>
          </a:xfrm>
          <a:prstGeom prst="rect">
            <a:avLst/>
          </a:prstGeom>
          <a:noFill/>
        </p:spPr>
        <p:txBody>
          <a:bodyPr wrap="square" rtlCol="0">
            <a:spAutoFit/>
          </a:bodyPr>
          <a:lstStyle/>
          <a:p>
            <a:pPr algn="just"/>
            <a:r>
              <a:rPr lang="cs-CZ" sz="2000" b="1" dirty="0">
                <a:latin typeface="Arial" panose="020B0604020202020204" pitchFamily="34" charset="0"/>
                <a:cs typeface="Arial" panose="020B0604020202020204" pitchFamily="34" charset="0"/>
              </a:rPr>
              <a:t>Panická porucha</a:t>
            </a:r>
          </a:p>
          <a:p>
            <a:pPr algn="just"/>
            <a:endParaRPr lang="cs-CZ" dirty="0">
              <a:latin typeface="Arial" panose="020B0604020202020204" pitchFamily="34" charset="0"/>
              <a:cs typeface="Arial" panose="020B0604020202020204" pitchFamily="34" charset="0"/>
            </a:endParaRPr>
          </a:p>
          <a:p>
            <a:pPr algn="just"/>
            <a:r>
              <a:rPr lang="cs-CZ" dirty="0">
                <a:latin typeface="Arial" panose="020B0604020202020204" pitchFamily="34" charset="0"/>
                <a:ea typeface="Calibri" panose="020F0502020204030204" pitchFamily="34" charset="0"/>
                <a:cs typeface="Arial" panose="020B0604020202020204" pitchFamily="34" charset="0"/>
              </a:rPr>
              <a:t>J</a:t>
            </a:r>
            <a:r>
              <a:rPr lang="cs-CZ" sz="1800" dirty="0">
                <a:effectLst/>
                <a:latin typeface="Arial" panose="020B0604020202020204" pitchFamily="34" charset="0"/>
                <a:ea typeface="Calibri" panose="020F0502020204030204" pitchFamily="34" charset="0"/>
                <a:cs typeface="Arial" panose="020B0604020202020204" pitchFamily="34" charset="0"/>
              </a:rPr>
              <a:t>e charakterizována opakovanými záchvaty intenzivního strachu a vnitřní nepohody, které vznikají náhle bez zjevné příčiny. Během několika málo minut dosahují maxima a trvají zpravidla několik minut. Takovým epizodám nebo záchvatům se říká panická ataka. </a:t>
            </a:r>
            <a:r>
              <a:rPr lang="cs-CZ" sz="1800" dirty="0">
                <a:effectLst/>
                <a:latin typeface="Arial" panose="020B0604020202020204" pitchFamily="34" charset="0"/>
                <a:ea typeface="Times New Roman" panose="02020603050405020304" pitchFamily="18" charset="0"/>
                <a:cs typeface="Arial" panose="020B0604020202020204" pitchFamily="34" charset="0"/>
              </a:rPr>
              <a:t>Samotná panická ataka má složku myšlenkovou, emoční, ale především fyziologickou. Postižený trpí zejména na tělesné úrovni. Předpokladem vzniku panické ataky je chronický stres.</a:t>
            </a:r>
            <a:r>
              <a:rPr lang="cs-CZ" sz="1800" dirty="0">
                <a:effectLst/>
                <a:latin typeface="Arial" panose="020B0604020202020204" pitchFamily="34" charset="0"/>
                <a:ea typeface="Calibri" panose="020F0502020204030204" pitchFamily="34" charset="0"/>
                <a:cs typeface="Arial" panose="020B0604020202020204" pitchFamily="34" charset="0"/>
              </a:rPr>
              <a:t> Hladina bdělosti</a:t>
            </a:r>
            <a:r>
              <a:rPr lang="cs-CZ" sz="1800" dirty="0">
                <a:effectLst/>
                <a:latin typeface="Arial" panose="020B0604020202020204" pitchFamily="34" charset="0"/>
                <a:ea typeface="Times New Roman" panose="02020603050405020304" pitchFamily="18" charset="0"/>
                <a:cs typeface="Arial" panose="020B0604020202020204" pitchFamily="34" charset="0"/>
              </a:rPr>
              <a:t> se začíná zvyšovat, nastupuje stresová reakce, v těle začínají probíhat fyziologické změny, které jsou způsobené zrychlením frekvence dechu a s tím související změnou úrovně kyslíku a oxidu uhličitého v krvi.</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Fyziologické změny přecházejí na úroveň vědomí.</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Na kognitivní úrovni nastává reakce ve formě panických myšlenek.</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V důsledku hyperventilace koncentrace kyslíku v krvi stoupá, </a:t>
            </a:r>
            <a:r>
              <a:rPr lang="cs-CZ" sz="1800" dirty="0">
                <a:effectLst/>
                <a:latin typeface="Arial" panose="020B0604020202020204" pitchFamily="34" charset="0"/>
                <a:ea typeface="Calibri" panose="020F0502020204030204" pitchFamily="34" charset="0"/>
                <a:cs typeface="Arial" panose="020B0604020202020204" pitchFamily="34" charset="0"/>
              </a:rPr>
              <a:t>stresová</a:t>
            </a:r>
            <a:r>
              <a:rPr lang="cs-CZ" sz="1800" dirty="0">
                <a:effectLst/>
                <a:latin typeface="Arial" panose="020B0604020202020204" pitchFamily="34" charset="0"/>
                <a:ea typeface="Times New Roman" panose="02020603050405020304" pitchFamily="18" charset="0"/>
                <a:cs typeface="Arial" panose="020B0604020202020204" pitchFamily="34" charset="0"/>
              </a:rPr>
              <a:t> reakce vygraduje do stavu stresové pohotovosti</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Pacient úporně dýchá, do svalů se vylévá kyselina mléčná.</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u="none" strike="noStrike" dirty="0">
                <a:effectLst/>
                <a:latin typeface="Arial" panose="020B0604020202020204" pitchFamily="34" charset="0"/>
                <a:ea typeface="Times New Roman" panose="02020603050405020304" pitchFamily="18" charset="0"/>
                <a:cs typeface="Arial" panose="020B0604020202020204" pitchFamily="34" charset="0"/>
                <a:hlinkClick r:id="rId2" tooltip="Panika">
                  <a:extLst>
                    <a:ext uri="{A12FA001-AC4F-418D-AE19-62706E023703}">
                      <ahyp:hlinkClr xmlns:ahyp="http://schemas.microsoft.com/office/drawing/2018/hyperlinkcolor" val="tx"/>
                    </a:ext>
                  </a:extLst>
                </a:hlinkClick>
              </a:rPr>
              <a:t>Panickými</a:t>
            </a:r>
            <a:r>
              <a:rPr lang="cs-CZ" sz="1800" dirty="0">
                <a:effectLst/>
                <a:latin typeface="Arial" panose="020B0604020202020204" pitchFamily="34" charset="0"/>
                <a:ea typeface="Times New Roman" panose="02020603050405020304" pitchFamily="18" charset="0"/>
                <a:cs typeface="Arial" panose="020B0604020202020204" pitchFamily="34" charset="0"/>
              </a:rPr>
              <a:t> myšlenkami a </a:t>
            </a:r>
            <a:r>
              <a:rPr lang="cs-CZ" sz="1800" u="none" strike="noStrike" dirty="0">
                <a:effectLst/>
                <a:latin typeface="Arial" panose="020B0604020202020204" pitchFamily="34" charset="0"/>
                <a:ea typeface="Times New Roman" panose="02020603050405020304" pitchFamily="18" charset="0"/>
                <a:cs typeface="Arial" panose="020B0604020202020204" pitchFamily="34" charset="0"/>
                <a:hlinkClick r:id="rId3" tooltip="Hyperventilace">
                  <a:extLst>
                    <a:ext uri="{A12FA001-AC4F-418D-AE19-62706E023703}">
                      <ahyp:hlinkClr xmlns:ahyp="http://schemas.microsoft.com/office/drawing/2018/hyperlinkcolor" val="tx"/>
                    </a:ext>
                  </a:extLst>
                </a:hlinkClick>
              </a:rPr>
              <a:t>hyperventilací</a:t>
            </a:r>
            <a:r>
              <a:rPr lang="cs-CZ" sz="1800" dirty="0">
                <a:effectLst/>
                <a:latin typeface="Arial" panose="020B0604020202020204" pitchFamily="34" charset="0"/>
                <a:ea typeface="Times New Roman" panose="02020603050405020304" pitchFamily="18" charset="0"/>
                <a:cs typeface="Arial" panose="020B0604020202020204" pitchFamily="34" charset="0"/>
              </a:rPr>
              <a:t> se stav stresové pohotovosti prodlužuje.</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a:effectLst/>
                <a:latin typeface="Arial" panose="020B0604020202020204" pitchFamily="34" charset="0"/>
                <a:ea typeface="Times New Roman" panose="02020603050405020304" pitchFamily="18" charset="0"/>
                <a:cs typeface="Arial" panose="020B0604020202020204" pitchFamily="34" charset="0"/>
              </a:rPr>
              <a:t>Po několika minutách dochází k vyčerpání organismu, </a:t>
            </a:r>
            <a:r>
              <a:rPr lang="cs-CZ" sz="1800" dirty="0">
                <a:effectLst/>
                <a:latin typeface="Arial" panose="020B0604020202020204" pitchFamily="34" charset="0"/>
                <a:ea typeface="Calibri" panose="020F0502020204030204" pitchFamily="34" charset="0"/>
                <a:cs typeface="Arial" panose="020B0604020202020204" pitchFamily="34" charset="0"/>
              </a:rPr>
              <a:t>stav pohotovosti</a:t>
            </a:r>
            <a:r>
              <a:rPr lang="cs-CZ" sz="1800" dirty="0">
                <a:effectLst/>
                <a:latin typeface="Arial" panose="020B0604020202020204" pitchFamily="34" charset="0"/>
                <a:ea typeface="Times New Roman" panose="02020603050405020304" pitchFamily="18" charset="0"/>
                <a:cs typeface="Arial" panose="020B0604020202020204" pitchFamily="34" charset="0"/>
              </a:rPr>
              <a:t> začíná klesat, dech se prodlužuje, klesá krevní tlak, tepová frekvence se zpomaluje</a:t>
            </a:r>
            <a:r>
              <a:rPr lang="cs-CZ" sz="1800" dirty="0">
                <a:effectLst/>
                <a:latin typeface="Arial" panose="020B0604020202020204" pitchFamily="34" charset="0"/>
                <a:ea typeface="Calibri" panose="020F0502020204030204" pitchFamily="34" charset="0"/>
                <a:cs typeface="Arial" panose="020B0604020202020204" pitchFamily="34" charset="0"/>
              </a:rPr>
              <a:t> a p</a:t>
            </a:r>
            <a:r>
              <a:rPr lang="cs-CZ" sz="1800" dirty="0">
                <a:effectLst/>
                <a:latin typeface="Arial" panose="020B0604020202020204" pitchFamily="34" charset="0"/>
                <a:ea typeface="Times New Roman" panose="02020603050405020304" pitchFamily="18" charset="0"/>
                <a:cs typeface="Arial" panose="020B0604020202020204" pitchFamily="34" charset="0"/>
              </a:rPr>
              <a:t>anická ataka ustupuje.</a:t>
            </a:r>
            <a:r>
              <a:rPr lang="cs-CZ" sz="1800" dirty="0">
                <a:effectLst/>
                <a:latin typeface="Arial" panose="020B0604020202020204" pitchFamily="34" charset="0"/>
                <a:ea typeface="Calibri" panose="020F0502020204030204" pitchFamily="34" charset="0"/>
                <a:cs typeface="Arial" panose="020B0604020202020204" pitchFamily="34" charset="0"/>
              </a:rPr>
              <a:t> </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73183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4C32BF1-3611-E9D7-0072-6240FCA1CB5C}"/>
              </a:ext>
            </a:extLst>
          </p:cNvPr>
          <p:cNvSpPr txBox="1"/>
          <p:nvPr/>
        </p:nvSpPr>
        <p:spPr>
          <a:xfrm>
            <a:off x="1630017" y="954157"/>
            <a:ext cx="8686800" cy="3170099"/>
          </a:xfrm>
          <a:prstGeom prst="rect">
            <a:avLst/>
          </a:prstGeom>
          <a:noFill/>
        </p:spPr>
        <p:txBody>
          <a:bodyPr wrap="square" rtlCol="0">
            <a:spAutoFit/>
          </a:bodyPr>
          <a:lstStyle/>
          <a:p>
            <a:pPr algn="just"/>
            <a:r>
              <a:rPr lang="cs-CZ" sz="1800" b="1" dirty="0">
                <a:effectLst/>
                <a:ea typeface="Times New Roman" panose="02020603050405020304" pitchFamily="18" charset="0"/>
                <a:cs typeface="Times New Roman" panose="02020603050405020304" pitchFamily="18" charset="0"/>
              </a:rPr>
              <a:t> </a:t>
            </a:r>
            <a:r>
              <a:rPr lang="cs-CZ" sz="2000" b="1" dirty="0">
                <a:effectLst/>
                <a:ea typeface="Times New Roman" panose="02020603050405020304" pitchFamily="18" charset="0"/>
                <a:cs typeface="Times New Roman" panose="02020603050405020304" pitchFamily="18" charset="0"/>
              </a:rPr>
              <a:t>Generalizovaná úzkostná porucha</a:t>
            </a:r>
          </a:p>
          <a:p>
            <a:pPr algn="just"/>
            <a:endParaRPr lang="cs-CZ" dirty="0">
              <a:ea typeface="Times New Roman" panose="02020603050405020304" pitchFamily="18" charset="0"/>
              <a:cs typeface="Times New Roman" panose="02020603050405020304" pitchFamily="18" charset="0"/>
            </a:endParaRPr>
          </a:p>
          <a:p>
            <a:pPr algn="just"/>
            <a:r>
              <a:rPr lang="cs-CZ" sz="1800" dirty="0">
                <a:effectLst/>
                <a:ea typeface="Times New Roman" panose="02020603050405020304" pitchFamily="18" charset="0"/>
                <a:cs typeface="Times New Roman" panose="02020603050405020304" pitchFamily="18" charset="0"/>
              </a:rPr>
              <a:t>Základním rysem </a:t>
            </a:r>
            <a:r>
              <a:rPr lang="cs-CZ" sz="1800" b="1" dirty="0">
                <a:effectLst/>
                <a:ea typeface="Times New Roman" panose="02020603050405020304" pitchFamily="18" charset="0"/>
                <a:cs typeface="Times New Roman" panose="02020603050405020304" pitchFamily="18" charset="0"/>
              </a:rPr>
              <a:t>generalizované úzkostné poruchy</a:t>
            </a:r>
            <a:r>
              <a:rPr lang="cs-CZ" sz="1800" dirty="0">
                <a:effectLst/>
                <a:ea typeface="Times New Roman" panose="02020603050405020304" pitchFamily="18" charset="0"/>
                <a:cs typeface="Times New Roman" panose="02020603050405020304" pitchFamily="18" charset="0"/>
              </a:rPr>
              <a:t> je trvalá úzkost, která není omezena nebo silně nepřevládá za žádných určitých vnějších okolností. Stejně jako u jiných úzkostných poruch se převládající symptomy velmi různí, ale nervozita, třes, svalové napětí, pocení, točení hlavy, bušení srdce, závratě a nevolnost od žaludku jsou běžné. Jsou často vyjádřeny obavy, že se může něco zlého přihodit. Tato porucha je běžnější u žen a často vzniká na podkladě chronického stresu. Průběh je různý, ale má tendenci kolísat a být chronický. Porucha se léčí pomocí psychoterapie, antidepresiv a léků na úzkost. </a:t>
            </a:r>
            <a:endParaRPr lang="cs-CZ" sz="1800" dirty="0">
              <a:effectLst/>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593604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32F445E-9521-82EB-A83E-A29A4AC84E67}"/>
              </a:ext>
            </a:extLst>
          </p:cNvPr>
          <p:cNvSpPr txBox="1"/>
          <p:nvPr/>
        </p:nvSpPr>
        <p:spPr>
          <a:xfrm>
            <a:off x="1451113" y="594057"/>
            <a:ext cx="8955156" cy="5669885"/>
          </a:xfrm>
          <a:prstGeom prst="rect">
            <a:avLst/>
          </a:prstGeom>
          <a:noFill/>
        </p:spPr>
        <p:txBody>
          <a:bodyPr wrap="square" rtlCol="0">
            <a:spAutoFit/>
          </a:bodyPr>
          <a:lstStyle/>
          <a:p>
            <a:pPr algn="just">
              <a:lnSpc>
                <a:spcPct val="115000"/>
              </a:lnSpc>
              <a:spcAft>
                <a:spcPts val="595"/>
              </a:spcAft>
            </a:pPr>
            <a:r>
              <a:rPr lang="cs-CZ" sz="2000" b="1" dirty="0">
                <a:effectLst/>
                <a:latin typeface="+mj-lt"/>
                <a:ea typeface="Times New Roman" panose="02020603050405020304" pitchFamily="18" charset="0"/>
              </a:rPr>
              <a:t>Porucha přizpůsobení</a:t>
            </a:r>
          </a:p>
          <a:p>
            <a:pPr algn="just">
              <a:lnSpc>
                <a:spcPct val="115000"/>
              </a:lnSpc>
              <a:spcAft>
                <a:spcPts val="595"/>
              </a:spcAft>
            </a:pPr>
            <a:endParaRPr lang="cs-CZ" sz="1800" dirty="0">
              <a:effectLst/>
              <a:latin typeface="Calibri" panose="020F0502020204030204" pitchFamily="34" charset="0"/>
              <a:ea typeface="Times New Roman" panose="02020603050405020304" pitchFamily="18" charset="0"/>
            </a:endParaRPr>
          </a:p>
          <a:p>
            <a:pPr algn="just">
              <a:lnSpc>
                <a:spcPct val="115000"/>
              </a:lnSpc>
              <a:spcAft>
                <a:spcPts val="595"/>
              </a:spcAft>
            </a:pPr>
            <a:r>
              <a:rPr lang="cs-CZ" dirty="0">
                <a:latin typeface="+mj-lt"/>
                <a:ea typeface="Times New Roman" panose="02020603050405020304" pitchFamily="18" charset="0"/>
              </a:rPr>
              <a:t>S</a:t>
            </a:r>
            <a:r>
              <a:rPr lang="cs-CZ" sz="1800" dirty="0">
                <a:effectLst/>
                <a:latin typeface="+mj-lt"/>
                <a:ea typeface="Times New Roman" panose="02020603050405020304" pitchFamily="18" charset="0"/>
              </a:rPr>
              <a:t>tav subjektivně prožívané tísně, která obvykle narušuje sociální fungování a výkon a vzniká v období adaptace na významnou životní změnu nebo následkem stresové životní události, kterou může být například i vážná nemoc. Individuální predispozice nebo zranitelnost hrají větší úlohu v riziku výskytu a ve formě projevů, nicméně se však předpokládá, že by tento stav nenastal bez zátěžové situace. Projevy se různí a zahrnují depresivní náladu, úzkost, obavy (nebo jejich kombinaci), pocit, že jedinec není schopen se vypořádat se současnou situací, plánovat ji dopředu nebo v ní pokračovat, a určité zhoršení výkonu každodenní činnosti. Pacient pociťuje sklony k dramatickému chování nebo prudkým výbuchům emocí, násilné chování se ale objevuje zřídka. Porucha začíná obvykle do jednoho měsíce po výskytu stresující události nebo životní změny a trvání příznaků zřídka překročí šest měsíců, může ale trvat až dva roky. Pokud potíže trvají déle, mělo by se pátrat ještě po další duševní poruše. Hlavní léčebnou metodou je psychoterapie, podpůrně se nasazují i antidepresiva nebo léky na tlumení úzkosti. V lehčích případech ale není nasazení psychofarmak vůbec nutné. </a:t>
            </a:r>
          </a:p>
        </p:txBody>
      </p:sp>
    </p:spTree>
    <p:extLst>
      <p:ext uri="{BB962C8B-B14F-4D97-AF65-F5344CB8AC3E}">
        <p14:creationId xmlns:p14="http://schemas.microsoft.com/office/powerpoint/2010/main" val="39928028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7CC28A78-9EF3-992A-E5E9-18CCB5EC50AA}"/>
              </a:ext>
            </a:extLst>
          </p:cNvPr>
          <p:cNvSpPr txBox="1"/>
          <p:nvPr/>
        </p:nvSpPr>
        <p:spPr>
          <a:xfrm>
            <a:off x="1590261" y="1282148"/>
            <a:ext cx="8835887" cy="2123658"/>
          </a:xfrm>
          <a:prstGeom prst="rect">
            <a:avLst/>
          </a:prstGeom>
          <a:noFill/>
        </p:spPr>
        <p:txBody>
          <a:bodyPr wrap="square" rtlCol="0">
            <a:spAutoFit/>
          </a:bodyPr>
          <a:lstStyle/>
          <a:p>
            <a:r>
              <a:rPr lang="cs-CZ" sz="2400" b="1" dirty="0">
                <a:solidFill>
                  <a:schemeClr val="accent1"/>
                </a:solidFill>
              </a:rPr>
              <a:t>PORUCHY PŘÍJMU POTRAVY</a:t>
            </a:r>
          </a:p>
          <a:p>
            <a:endParaRPr lang="cs-CZ" dirty="0"/>
          </a:p>
          <a:p>
            <a:r>
              <a:rPr lang="cs-CZ" dirty="0"/>
              <a:t>Pod pojmem porucha příjmu jídla popisujeme dva důležité a jasně vyhraněné syndromy: mentální anorexii a mentální bulimii. Zařazujeme sem také méně specifické klinické poruchy, jako je nadměrné přejídání, pokud je sdruženo s psychickými poruchami nebo zvracení, související s psychickými poruchami.</a:t>
            </a:r>
          </a:p>
          <a:p>
            <a:endParaRPr lang="cs-CZ" dirty="0"/>
          </a:p>
        </p:txBody>
      </p:sp>
    </p:spTree>
    <p:extLst>
      <p:ext uri="{BB962C8B-B14F-4D97-AF65-F5344CB8AC3E}">
        <p14:creationId xmlns:p14="http://schemas.microsoft.com/office/powerpoint/2010/main" val="35022336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50C79E7-EC39-C3DD-69DD-91156DF2DDCC}"/>
              </a:ext>
            </a:extLst>
          </p:cNvPr>
          <p:cNvSpPr txBox="1"/>
          <p:nvPr/>
        </p:nvSpPr>
        <p:spPr>
          <a:xfrm>
            <a:off x="1371601" y="1162878"/>
            <a:ext cx="9362660" cy="4832092"/>
          </a:xfrm>
          <a:prstGeom prst="rect">
            <a:avLst/>
          </a:prstGeom>
          <a:noFill/>
        </p:spPr>
        <p:txBody>
          <a:bodyPr wrap="square" rtlCol="0">
            <a:spAutoFit/>
          </a:bodyPr>
          <a:lstStyle/>
          <a:p>
            <a:r>
              <a:rPr lang="cs-CZ" sz="2000" b="1" dirty="0"/>
              <a:t>Mentální anorexie</a:t>
            </a:r>
          </a:p>
          <a:p>
            <a:endParaRPr lang="cs-CZ" dirty="0"/>
          </a:p>
          <a:p>
            <a:pPr algn="just"/>
            <a:r>
              <a:rPr lang="cs-CZ" dirty="0"/>
              <a:t>Mentální anorexie je porucha charakterizovaná úmyslným snižováním váhy, které si pacient způsobuje a udržuje sám. Porucha se nejčastěji vyskytuje u dospívajících dívek a mladých žen, vzácněji mohou být postiženi i dospívající chlapci a mladí muži, jakož i děti před pubertou a starší ženy až do menopauzy. </a:t>
            </a:r>
          </a:p>
          <a:p>
            <a:pPr algn="just"/>
            <a:endParaRPr lang="cs-CZ" dirty="0"/>
          </a:p>
          <a:p>
            <a:pPr algn="just"/>
            <a:r>
              <a:rPr lang="cs-CZ" dirty="0"/>
              <a:t>I když základní příčiny mentální anorexie nám dosud unikají, je stále zřejmější, že k vyvolání přispívá vzájemné působení sociokulturních a biologických faktorů, jakož i méně specifické psychologické mechanizmy a zranitelná osobnost. Nemoc je provázena podvýživou různé tíže s následnými sekundárními endokrinními a metabolickými změnami a poruchou tělesných funkcí. Zůstává určitá pochybnost, zda charakteristickou endokrinní poruchu lze úplně přičíst podvýživě a přímému vlivu různých forem chování, které ji vyvolalo (např. omezený výběr jídel, nadměrné cvičení a změny ve skladbě těla, vyprovokované zvracení a používání laxativ s následnou poruchou elektrolytové rovnováhy), nebo jsou-li ve hře také jiné faktory.</a:t>
            </a:r>
          </a:p>
          <a:p>
            <a:endParaRPr lang="cs-CZ" dirty="0"/>
          </a:p>
        </p:txBody>
      </p:sp>
    </p:spTree>
    <p:extLst>
      <p:ext uri="{BB962C8B-B14F-4D97-AF65-F5344CB8AC3E}">
        <p14:creationId xmlns:p14="http://schemas.microsoft.com/office/powerpoint/2010/main" val="19601723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0C208E5-D7C1-3602-5221-D56239BBD269}"/>
              </a:ext>
            </a:extLst>
          </p:cNvPr>
          <p:cNvSpPr txBox="1"/>
          <p:nvPr/>
        </p:nvSpPr>
        <p:spPr>
          <a:xfrm>
            <a:off x="1282147" y="983974"/>
            <a:ext cx="9491869" cy="3970318"/>
          </a:xfrm>
          <a:prstGeom prst="rect">
            <a:avLst/>
          </a:prstGeom>
          <a:noFill/>
        </p:spPr>
        <p:txBody>
          <a:bodyPr wrap="square" rtlCol="0">
            <a:spAutoFit/>
          </a:bodyPr>
          <a:lstStyle/>
          <a:p>
            <a:pPr algn="just"/>
            <a:r>
              <a:rPr lang="cs-CZ" sz="2000" b="1" dirty="0"/>
              <a:t>Mentální bulimie</a:t>
            </a:r>
          </a:p>
          <a:p>
            <a:pPr algn="just"/>
            <a:endParaRPr lang="cs-CZ" dirty="0"/>
          </a:p>
          <a:p>
            <a:pPr algn="just"/>
            <a:r>
              <a:rPr lang="cs-CZ" dirty="0"/>
              <a:t>Mentální bulimie je syndrom charakterizovaný opakujícími se záchvaty přejídání a přehnanou kontrolou tělesné váhy, které vedou pacienta k aplikaci krajních opatření, aby zmírnil „tloušťku vyvolávající“ účinky požité potravy. Termín by se měl omezit na formu poruchy, která je stejnou psychopatologií příbuzná mentální anorexii. Výskyt podle věku a pohlaví je podobný jako u mentální anorexie, ale věk při začátku onemocnění bývá nepatrně vyšší. Poruchu je možno pokládat za následek trvající mentální anorexie (i když může dojít i k opačnému pořadí). Může se zdát, že původně anorektická pacientka se lepší následkem zvýšené váhy a eventuálně i návratem menstruace, avšak zhoubný vzorec přejídání s následným zvracením se pak ustálí. Opakující se zvracení představuje možnost vzniku poruchy elektrolytů v těle a somatické komplikace (tetanie, epileptické záchvaty, srdeční arytmie, svalovou slabost) a další značný úbytek váhy.</a:t>
            </a:r>
          </a:p>
          <a:p>
            <a:endParaRPr lang="cs-CZ" dirty="0"/>
          </a:p>
        </p:txBody>
      </p:sp>
    </p:spTree>
    <p:extLst>
      <p:ext uri="{BB962C8B-B14F-4D97-AF65-F5344CB8AC3E}">
        <p14:creationId xmlns:p14="http://schemas.microsoft.com/office/powerpoint/2010/main" val="39198145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83E249C-0D23-4D75-72A3-86A9BE3E937A}"/>
              </a:ext>
            </a:extLst>
          </p:cNvPr>
          <p:cNvSpPr txBox="1"/>
          <p:nvPr/>
        </p:nvSpPr>
        <p:spPr>
          <a:xfrm>
            <a:off x="1302026" y="437321"/>
            <a:ext cx="9531626" cy="5724644"/>
          </a:xfrm>
          <a:prstGeom prst="rect">
            <a:avLst/>
          </a:prstGeom>
          <a:noFill/>
        </p:spPr>
        <p:txBody>
          <a:bodyPr wrap="square" rtlCol="0">
            <a:spAutoFit/>
          </a:bodyPr>
          <a:lstStyle/>
          <a:p>
            <a:r>
              <a:rPr lang="cs-CZ" sz="2400" b="1" dirty="0">
                <a:solidFill>
                  <a:schemeClr val="accent1"/>
                </a:solidFill>
              </a:rPr>
              <a:t>PORUCHY OSOBNOSTI</a:t>
            </a:r>
          </a:p>
          <a:p>
            <a:endParaRPr lang="cs-CZ" dirty="0"/>
          </a:p>
          <a:p>
            <a:pPr algn="just"/>
            <a:r>
              <a:rPr lang="cs-CZ" dirty="0"/>
              <a:t>Specifická porucha osobnosti je těžké narušení v charakterové skladbě a tendencích chování jedince, zahrnující obvykle několik oblastí osobnosti. Téměř vždy je sdružena se závažným osobním a sociálním selháním. Porucha osobnosti se obvykle objevuje v pozdním dětství nebo adolescenci a pokračuje v projevech do dospělosti. Je proto nevhodné poruchu osobnosti diagnostikovat před věkem 16 nebo 17 let. </a:t>
            </a:r>
          </a:p>
          <a:p>
            <a:pPr algn="just"/>
            <a:endParaRPr lang="cs-CZ" dirty="0"/>
          </a:p>
          <a:p>
            <a:pPr algn="just"/>
            <a:r>
              <a:rPr lang="cs-CZ" b="1" u="sng" dirty="0"/>
              <a:t>Paranoidní porucha osobnosti</a:t>
            </a:r>
          </a:p>
          <a:p>
            <a:pPr algn="just"/>
            <a:r>
              <a:rPr lang="cs-CZ" dirty="0"/>
              <a:t>Projevuje se jako povaha málo společenská, nedůtklivá a vztahovačná, s malým smyslem pro humor a se sklonem vyvolávat konflikty. Typická je nadměrná citlivost k nezdarům, neomlouvání urážek, podezíravost, tendence chápat mylně skutky jiných jako hostilní nebo opovržlivé, i když jsou vůči jedinci neutrální nebo přátelské, a tendence k tvrdošíjnému boji za lidská práva. Pacienti bývají hostilní, neústupní, neustále připravení k obraně a vyhýbají se intimnějšímu kontaktu. Zajímají se spíše o neživé objekty než o lidské vztahy, jsou značně citliví na dodržování řádů a pořádku a málo se zajímají o umění či estetiku. Mohou mít sklon k patologické žárlivosti nebo nadměrnému vyzdvihování vlastní významnosti a sebechvále. Zahrnuje expanzivně-paranoidní, fanatickou, </a:t>
            </a:r>
            <a:r>
              <a:rPr lang="cs-CZ" dirty="0" err="1"/>
              <a:t>kverulantní</a:t>
            </a:r>
            <a:r>
              <a:rPr lang="cs-CZ" dirty="0"/>
              <a:t> a senzitivně-paranoidní osobnost jiných klasifikací.</a:t>
            </a:r>
          </a:p>
          <a:p>
            <a:pPr algn="just"/>
            <a:endParaRPr lang="cs-CZ" dirty="0"/>
          </a:p>
        </p:txBody>
      </p:sp>
    </p:spTree>
    <p:extLst>
      <p:ext uri="{BB962C8B-B14F-4D97-AF65-F5344CB8AC3E}">
        <p14:creationId xmlns:p14="http://schemas.microsoft.com/office/powerpoint/2010/main" val="2260168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4E6B663-A9FD-A283-4BE4-DAFEB5831E89}"/>
              </a:ext>
            </a:extLst>
          </p:cNvPr>
          <p:cNvSpPr txBox="1"/>
          <p:nvPr/>
        </p:nvSpPr>
        <p:spPr>
          <a:xfrm>
            <a:off x="1517374" y="775252"/>
            <a:ext cx="9163878" cy="5909310"/>
          </a:xfrm>
          <a:prstGeom prst="rect">
            <a:avLst/>
          </a:prstGeom>
          <a:noFill/>
        </p:spPr>
        <p:txBody>
          <a:bodyPr wrap="square" rtlCol="0">
            <a:spAutoFit/>
          </a:bodyPr>
          <a:lstStyle/>
          <a:p>
            <a:r>
              <a:rPr lang="cs-CZ" b="1" u="sng" dirty="0"/>
              <a:t>Schizoidní porucha osobnosti</a:t>
            </a:r>
          </a:p>
          <a:p>
            <a:pPr algn="just"/>
            <a:r>
              <a:rPr lang="cs-CZ" dirty="0"/>
              <a:t>Je charakterizovaná stažením se od emočních, společenských a jiných kontaktů, s upřednostňováním fantazie, samotářství a introspektivní rezervovanosti. Izolovaný životní styl není způsoben konfliktními vztahy s okolím. Emoční odpovědi i vlastní citové vyjádření těchto jedinců jsou chudé. Bývají zabráni do sebe, často se zabývají denním sněním. Jejich pracovní výkon je často lepší než jejich schopnost zúčastňovat se společenského života. Individuální rozdíly bývají značné. Komplikacemi mohou být poruchy s bludy, schizofrenie nebo jiné psychotické poruchy.</a:t>
            </a:r>
          </a:p>
          <a:p>
            <a:pPr algn="just"/>
            <a:endParaRPr lang="cs-CZ" dirty="0"/>
          </a:p>
          <a:p>
            <a:pPr algn="just"/>
            <a:r>
              <a:rPr lang="cs-CZ" b="1" u="sng" dirty="0"/>
              <a:t>Disociální porucha osobnosti</a:t>
            </a:r>
          </a:p>
          <a:p>
            <a:pPr marL="0" indent="0" algn="just">
              <a:buNone/>
            </a:pPr>
            <a:r>
              <a:rPr lang="cs-CZ" dirty="0"/>
              <a:t>Disociální poruchy byly vždy v popředí společenského zájmu a způsoby řešení se v jednotlivých historických obdobích a různých kulturách lišily v závislosti na hierarchii a struktuře hodnot daného společenství. Psychiatrie se pokouší řešit některé individuální aspekty těchto poruch, ale jen okrajově může zasahovat do sociálního, společenského nebo právního řešení problematiky disociálních projevů přecházejících často do oblasti kriminální. Porucha je charakterizovaná lhostejností ke společenským pravidlům a závazkům, nedostatkem citu a chladným nezájmem o ostatní. Velký rozpor je  mezi chováním a převládajícími sociálními normami. Chování nelze dostatečně ovlivnit zkušeností, včetně trestu. Malá tolerance k zátěži a nízký práh pro agresivní výpady.</a:t>
            </a:r>
          </a:p>
          <a:p>
            <a:pPr algn="just"/>
            <a:endParaRPr lang="cs-CZ" dirty="0"/>
          </a:p>
          <a:p>
            <a:endParaRPr lang="cs-CZ" dirty="0"/>
          </a:p>
        </p:txBody>
      </p:sp>
    </p:spTree>
    <p:extLst>
      <p:ext uri="{BB962C8B-B14F-4D97-AF65-F5344CB8AC3E}">
        <p14:creationId xmlns:p14="http://schemas.microsoft.com/office/powerpoint/2010/main" val="3339302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E5D61DE-C38D-0710-B8AB-5B01ADFB32BD}"/>
              </a:ext>
            </a:extLst>
          </p:cNvPr>
          <p:cNvSpPr txBox="1"/>
          <p:nvPr/>
        </p:nvSpPr>
        <p:spPr>
          <a:xfrm>
            <a:off x="1480930" y="904461"/>
            <a:ext cx="8786192" cy="5909310"/>
          </a:xfrm>
          <a:prstGeom prst="rect">
            <a:avLst/>
          </a:prstGeom>
          <a:noFill/>
        </p:spPr>
        <p:txBody>
          <a:bodyPr wrap="square" rtlCol="0">
            <a:spAutoFit/>
          </a:bodyPr>
          <a:lstStyle/>
          <a:p>
            <a:r>
              <a:rPr lang="cs-CZ" u="sng" dirty="0"/>
              <a:t>Emočně nestabilní porucha osobnosti</a:t>
            </a:r>
          </a:p>
          <a:p>
            <a:pPr marL="0" indent="0" algn="just">
              <a:buNone/>
            </a:pPr>
            <a:r>
              <a:rPr lang="cs-CZ" dirty="0"/>
              <a:t>Projevuje se výraznou afektivní nestálostí a tendencí jednat impulzivně bez zvažování následků. Rozlišujeme dva podtypy této poruchy osobnosti.</a:t>
            </a:r>
          </a:p>
          <a:p>
            <a:pPr algn="just"/>
            <a:r>
              <a:rPr lang="cs-CZ" b="1" u="sng" dirty="0"/>
              <a:t>Impulzivní typ</a:t>
            </a:r>
            <a:r>
              <a:rPr lang="cs-CZ" dirty="0"/>
              <a:t> -  převládá emoční nestálost a nedostatečná kontrola impulzivity.</a:t>
            </a:r>
          </a:p>
          <a:p>
            <a:pPr algn="just"/>
            <a:r>
              <a:rPr lang="cs-CZ" b="1" u="sng" dirty="0"/>
              <a:t>Hraniční typ</a:t>
            </a:r>
            <a:r>
              <a:rPr lang="cs-CZ" dirty="0"/>
              <a:t> – přítomna emoční nestálost + narušené představy o sobě samém. Původně byla hraniční porucha vnímána jako přechod mezi psychózou  a neurózou (někdy se na ni pohlíželo dokonce jako na atypickou formu schizofrenie). Časté jsou sklony k sebepoškozování, opakovaně se mohou dopouštět sebevražedných pokusů.</a:t>
            </a:r>
          </a:p>
          <a:p>
            <a:pPr algn="just"/>
            <a:endParaRPr lang="cs-CZ" dirty="0"/>
          </a:p>
          <a:p>
            <a:pPr algn="just"/>
            <a:r>
              <a:rPr lang="cs-CZ" b="1" u="sng" dirty="0" err="1"/>
              <a:t>Histrionská</a:t>
            </a:r>
            <a:r>
              <a:rPr lang="cs-CZ" b="1" u="sng" dirty="0"/>
              <a:t> porucha osobnosti</a:t>
            </a:r>
          </a:p>
          <a:p>
            <a:pPr algn="just"/>
            <a:r>
              <a:rPr lang="cs-CZ" dirty="0"/>
              <a:t>Ústředním tématem pro osoby s </a:t>
            </a:r>
            <a:r>
              <a:rPr lang="cs-CZ" dirty="0" err="1"/>
              <a:t>histrionskou</a:t>
            </a:r>
            <a:r>
              <a:rPr lang="cs-CZ" dirty="0"/>
              <a:t> poruchou osobnosti je neustálé se zabývání se pozorností druhých a vlastním vzhledem. Cítí se špatně, pokud není středem pozornosti ostatních. Chování bývá zaměřené na okamžité uspokojení potřeb – pacient je nedokáže odložit. Důležitými příznak jsou mělká a labilní emotivita, dramatizace, teatrálnost, nadměrné vyjadřování emocí, sugestibilita, koketérie, egocentričnost, neustálá touha po ocenění, vzrušení a pozornosti. Dřívější název pro tuto poruchu je „hysterická porucha osobnosti“. Fyzická přitažlivost a atraktivita jsou považovány za hlavní předpoklad ocenění a úspěchu.</a:t>
            </a:r>
          </a:p>
          <a:p>
            <a:pPr algn="just"/>
            <a:endParaRPr lang="cs-CZ" dirty="0"/>
          </a:p>
          <a:p>
            <a:endParaRPr lang="cs-CZ" dirty="0"/>
          </a:p>
        </p:txBody>
      </p:sp>
    </p:spTree>
    <p:extLst>
      <p:ext uri="{BB962C8B-B14F-4D97-AF65-F5344CB8AC3E}">
        <p14:creationId xmlns:p14="http://schemas.microsoft.com/office/powerpoint/2010/main" val="143293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FFB1DF2-99A1-6E9B-F72D-CA374487A95B}"/>
              </a:ext>
            </a:extLst>
          </p:cNvPr>
          <p:cNvSpPr txBox="1"/>
          <p:nvPr/>
        </p:nvSpPr>
        <p:spPr>
          <a:xfrm>
            <a:off x="1500809" y="337930"/>
            <a:ext cx="9104243" cy="6309420"/>
          </a:xfrm>
          <a:prstGeom prst="rect">
            <a:avLst/>
          </a:prstGeom>
          <a:noFill/>
        </p:spPr>
        <p:txBody>
          <a:bodyPr wrap="square" rtlCol="0">
            <a:spAutoFit/>
          </a:bodyPr>
          <a:lstStyle/>
          <a:p>
            <a:endParaRPr lang="cs-CZ" sz="2400" b="1" u="sng" dirty="0"/>
          </a:p>
          <a:p>
            <a:r>
              <a:rPr lang="cs-CZ" sz="2400" b="1" u="sng" dirty="0"/>
              <a:t>Orientace a její poruchy</a:t>
            </a:r>
          </a:p>
          <a:p>
            <a:endParaRPr lang="cs-CZ" sz="2400" b="1" u="sng" dirty="0"/>
          </a:p>
          <a:p>
            <a:pPr algn="just"/>
            <a:r>
              <a:rPr lang="cs-CZ" sz="1800" dirty="0">
                <a:effectLst/>
                <a:ea typeface="Arial" panose="020B0604020202020204" pitchFamily="34" charset="0"/>
                <a:cs typeface="Arial" panose="020B0604020202020204" pitchFamily="34" charset="0"/>
              </a:rPr>
              <a:t>Orientace je schopnost správně rozpoznávat současné časové, místní, osobní a situační vztahy. Umožňuje jedinci začlenit se do časových, prostorových a sociálních relací. Zjištění, zda je pacient orientován osobou, místem, časem a situací patří k základním úkonům při hodnocení psychického stavu. </a:t>
            </a:r>
          </a:p>
          <a:p>
            <a:pPr marL="285750" indent="-285750" algn="just">
              <a:spcBef>
                <a:spcPts val="1200"/>
              </a:spcBef>
              <a:spcAft>
                <a:spcPts val="1200"/>
              </a:spcAft>
              <a:buFont typeface="Arial" panose="020B0604020202020204" pitchFamily="34" charset="0"/>
              <a:buChar char="•"/>
            </a:pPr>
            <a:r>
              <a:rPr lang="cs-CZ" sz="1800" u="sng" dirty="0">
                <a:effectLst/>
                <a:ea typeface="Arial" panose="020B0604020202020204" pitchFamily="34" charset="0"/>
                <a:cs typeface="Arial" panose="020B0604020202020204" pitchFamily="34" charset="0"/>
              </a:rPr>
              <a:t>Orientace časem:</a:t>
            </a:r>
            <a:r>
              <a:rPr lang="cs-CZ" sz="1800" b="1" dirty="0">
                <a:effectLst/>
                <a:ea typeface="Arial" panose="020B0604020202020204" pitchFamily="34" charset="0"/>
                <a:cs typeface="Arial" panose="020B0604020202020204" pitchFamily="34" charset="0"/>
              </a:rPr>
              <a:t> </a:t>
            </a:r>
            <a:r>
              <a:rPr lang="cs-CZ" sz="1800" dirty="0">
                <a:effectLst/>
                <a:ea typeface="Arial" panose="020B0604020202020204" pitchFamily="34" charset="0"/>
                <a:cs typeface="Arial" panose="020B0604020202020204" pitchFamily="34" charset="0"/>
              </a:rPr>
              <a:t>zahrnuje znalost data, dne v týdnu, denní doby, měsíce, roku a ročního období</a:t>
            </a:r>
            <a:r>
              <a:rPr lang="cs-CZ" sz="1800" b="1" dirty="0">
                <a:effectLst/>
                <a:ea typeface="Arial" panose="020B0604020202020204" pitchFamily="34" charset="0"/>
                <a:cs typeface="Arial" panose="020B0604020202020204" pitchFamily="34" charset="0"/>
              </a:rPr>
              <a:t> - </a:t>
            </a:r>
            <a:r>
              <a:rPr lang="cs-CZ" sz="1800" dirty="0">
                <a:effectLst/>
                <a:ea typeface="Arial" panose="020B0604020202020204" pitchFamily="34" charset="0"/>
                <a:cs typeface="Arial" panose="020B0604020202020204" pitchFamily="34" charset="0"/>
              </a:rPr>
              <a:t>její poruchy jsou poměrně časté (časová orientace bývá labilnější)</a:t>
            </a:r>
          </a:p>
          <a:p>
            <a:pPr marL="285750" indent="-285750" algn="just">
              <a:spcBef>
                <a:spcPts val="1200"/>
              </a:spcBef>
              <a:spcAft>
                <a:spcPts val="1200"/>
              </a:spcAft>
              <a:buFont typeface="Arial" panose="020B0604020202020204" pitchFamily="34" charset="0"/>
              <a:buChar char="•"/>
            </a:pPr>
            <a:r>
              <a:rPr lang="cs-CZ" sz="1800" u="sng" dirty="0">
                <a:effectLst/>
                <a:ea typeface="Arial" panose="020B0604020202020204" pitchFamily="34" charset="0"/>
                <a:cs typeface="Arial" panose="020B0604020202020204" pitchFamily="34" charset="0"/>
              </a:rPr>
              <a:t>Orientace místem</a:t>
            </a:r>
            <a:r>
              <a:rPr lang="cs-CZ" sz="1800" dirty="0">
                <a:effectLst/>
                <a:ea typeface="Arial" panose="020B0604020202020204" pitchFamily="34" charset="0"/>
                <a:cs typeface="Arial" panose="020B0604020202020204" pitchFamily="34" charset="0"/>
              </a:rPr>
              <a:t>: patří sem znalost adresy, místa pobytu, zeměpisné určení, u známých míst bývá relativně stálá, v novém prostředí se musí teprve získat (proto je zpočátku labilnější), nutno rozlišovat mezi místní a prostorovou orientací</a:t>
            </a:r>
          </a:p>
          <a:p>
            <a:pPr marL="285750" indent="-285750" algn="just">
              <a:spcBef>
                <a:spcPts val="1200"/>
              </a:spcBef>
              <a:spcAft>
                <a:spcPts val="1200"/>
              </a:spcAft>
              <a:buFont typeface="Arial" panose="020B0604020202020204" pitchFamily="34" charset="0"/>
              <a:buChar char="•"/>
            </a:pPr>
            <a:r>
              <a:rPr lang="cs-CZ" sz="1800" u="sng" dirty="0">
                <a:effectLst/>
                <a:ea typeface="Arial" panose="020B0604020202020204" pitchFamily="34" charset="0"/>
                <a:cs typeface="Arial" panose="020B0604020202020204" pitchFamily="34" charset="0"/>
              </a:rPr>
              <a:t>Orientace osobou</a:t>
            </a:r>
            <a:r>
              <a:rPr lang="cs-CZ" sz="1800" dirty="0">
                <a:effectLst/>
                <a:ea typeface="Arial" panose="020B0604020202020204" pitchFamily="34" charset="0"/>
                <a:cs typeface="Arial" panose="020B0604020202020204" pitchFamily="34" charset="0"/>
              </a:rPr>
              <a:t>: spočívá ve znalostech jedince o sobě (den a místo narození, původ, jméno, povolání, postavení v sociálních vztazích...)</a:t>
            </a:r>
          </a:p>
          <a:p>
            <a:pPr marL="285750" indent="-285750" algn="just">
              <a:spcBef>
                <a:spcPts val="1200"/>
              </a:spcBef>
              <a:spcAft>
                <a:spcPts val="1200"/>
              </a:spcAft>
              <a:buFont typeface="Arial" panose="020B0604020202020204" pitchFamily="34" charset="0"/>
              <a:buChar char="•"/>
            </a:pPr>
            <a:r>
              <a:rPr lang="cs-CZ" sz="1800" u="sng" dirty="0">
                <a:effectLst/>
                <a:ea typeface="Arial" panose="020B0604020202020204" pitchFamily="34" charset="0"/>
                <a:cs typeface="Arial" panose="020B0604020202020204" pitchFamily="34" charset="0"/>
              </a:rPr>
              <a:t>Orientace situací</a:t>
            </a:r>
            <a:r>
              <a:rPr lang="cs-CZ" sz="1800" dirty="0">
                <a:effectLst/>
                <a:ea typeface="Arial" panose="020B0604020202020204" pitchFamily="34" charset="0"/>
                <a:cs typeface="Arial" panose="020B0604020202020204" pitchFamily="34" charset="0"/>
              </a:rPr>
              <a:t>:</a:t>
            </a:r>
            <a:r>
              <a:rPr lang="cs-CZ" sz="1800" b="1" dirty="0">
                <a:effectLst/>
                <a:ea typeface="Arial" panose="020B0604020202020204" pitchFamily="34" charset="0"/>
                <a:cs typeface="Arial" panose="020B0604020202020204" pitchFamily="34" charset="0"/>
              </a:rPr>
              <a:t> </a:t>
            </a:r>
            <a:r>
              <a:rPr lang="cs-CZ" sz="1800" dirty="0">
                <a:effectLst/>
                <a:ea typeface="Arial" panose="020B0604020202020204" pitchFamily="34" charset="0"/>
                <a:cs typeface="Arial" panose="020B0604020202020204" pitchFamily="34" charset="0"/>
              </a:rPr>
              <a:t>umožňuje chápat aktuální situace v jejich významu a smyslu pro daného jedince</a:t>
            </a:r>
          </a:p>
          <a:p>
            <a:endParaRPr lang="cs-CZ" dirty="0"/>
          </a:p>
        </p:txBody>
      </p:sp>
    </p:spTree>
    <p:extLst>
      <p:ext uri="{BB962C8B-B14F-4D97-AF65-F5344CB8AC3E}">
        <p14:creationId xmlns:p14="http://schemas.microsoft.com/office/powerpoint/2010/main" val="36523265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BD53524-D0AB-E264-DB2B-30590C110321}"/>
              </a:ext>
            </a:extLst>
          </p:cNvPr>
          <p:cNvSpPr txBox="1"/>
          <p:nvPr/>
        </p:nvSpPr>
        <p:spPr>
          <a:xfrm>
            <a:off x="1530626" y="954157"/>
            <a:ext cx="8845826" cy="5078313"/>
          </a:xfrm>
          <a:prstGeom prst="rect">
            <a:avLst/>
          </a:prstGeom>
          <a:noFill/>
        </p:spPr>
        <p:txBody>
          <a:bodyPr wrap="square" rtlCol="0">
            <a:spAutoFit/>
          </a:bodyPr>
          <a:lstStyle/>
          <a:p>
            <a:r>
              <a:rPr lang="cs-CZ" b="1" u="sng" dirty="0" err="1"/>
              <a:t>Anankastická</a:t>
            </a:r>
            <a:r>
              <a:rPr lang="cs-CZ" b="1" u="sng" dirty="0"/>
              <a:t> porucha osobnosti</a:t>
            </a:r>
          </a:p>
          <a:p>
            <a:pPr algn="just"/>
            <a:r>
              <a:rPr lang="cs-CZ" dirty="0"/>
              <a:t>U této poruchy pocity osobního ohrožení a pochybností vedou k nadměrné svědomitosti, puntičkářství, umíněnosti, rigidní morálce. Postižení jedinci jsou nerozhodní, zabývají se nepodstatnými detaily, mají sklon k perfekcionismu a byrokracii. Objevuje se výrazná potřeba zvýšené kontroly – kontrolují své chování, své emoce i druhé lidi. Nedokáží spontánně vyjádřit emoce (zejména negativní). Ve svých rodinách často prosazují „tvrdou disciplínu“, což odnášejí hlavně děti. Pacienti jsou převážně depresivní  a trpí potlačovanou zlobou z pocitu, že jsou kontrolováni druhými. Intenzita příznaků kolísá. V období „krize středního věku“ mají vyšší riziko depresivní poruchy nebo alkoholismu.</a:t>
            </a:r>
          </a:p>
          <a:p>
            <a:pPr algn="just"/>
            <a:endParaRPr lang="cs-CZ" dirty="0"/>
          </a:p>
          <a:p>
            <a:pPr algn="just"/>
            <a:r>
              <a:rPr lang="cs-CZ" b="1" u="sng" dirty="0"/>
              <a:t>Vyhýbavá porucha osobnosti</a:t>
            </a:r>
          </a:p>
          <a:p>
            <a:pPr algn="just"/>
            <a:r>
              <a:rPr lang="cs-CZ" dirty="0"/>
              <a:t>Jedná se o stále napjatého úzkostného člověka, který se bojí ostatních, protože od nich očekává kritiku. Má velmi nízké sebevědomí a bojí se, že bude druhými znehodnocen. Proto se vyhýbá sociálním situacím. Může mít velmi bohatý vnitřní život i pocity, v sociálních vztazích se ale může takový jedinec jevit jako odtažitý a lhostejný. Má tendenci vyhýbat se některým aktivitám vzhledem k vrozenému zveličování potencionálních nebezpečí nebo rizik všedních situací.</a:t>
            </a:r>
          </a:p>
        </p:txBody>
      </p:sp>
    </p:spTree>
    <p:extLst>
      <p:ext uri="{BB962C8B-B14F-4D97-AF65-F5344CB8AC3E}">
        <p14:creationId xmlns:p14="http://schemas.microsoft.com/office/powerpoint/2010/main" val="3133676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8BC882AB-0E55-7B79-F48B-79E247938974}"/>
              </a:ext>
            </a:extLst>
          </p:cNvPr>
          <p:cNvSpPr txBox="1"/>
          <p:nvPr/>
        </p:nvSpPr>
        <p:spPr>
          <a:xfrm>
            <a:off x="1616765" y="944217"/>
            <a:ext cx="8975035" cy="4524315"/>
          </a:xfrm>
          <a:prstGeom prst="rect">
            <a:avLst/>
          </a:prstGeom>
          <a:noFill/>
        </p:spPr>
        <p:txBody>
          <a:bodyPr wrap="square" rtlCol="0">
            <a:spAutoFit/>
          </a:bodyPr>
          <a:lstStyle/>
          <a:p>
            <a:r>
              <a:rPr lang="cs-CZ" b="1" u="sng" dirty="0"/>
              <a:t>Narcistická porucha osobnosti</a:t>
            </a:r>
          </a:p>
          <a:p>
            <a:r>
              <a:rPr lang="cs-CZ" dirty="0"/>
              <a:t>Lidé s touto poruchou mají obrovské sebevědomí a jsou proto velmi zranitelní čímkoli, co se jejich sebevědomí dotkne → reagují proto velmi emočně. Dominují projevy velikášství a nadměrná pozornost věnovaná sebehodnocení.</a:t>
            </a:r>
          </a:p>
          <a:p>
            <a:endParaRPr lang="cs-CZ" dirty="0"/>
          </a:p>
          <a:p>
            <a:r>
              <a:rPr lang="cs-CZ" b="1" u="sng" dirty="0"/>
              <a:t>Pasivně agresivní osobnost</a:t>
            </a:r>
          </a:p>
          <a:p>
            <a:r>
              <a:rPr lang="cs-CZ" dirty="0"/>
              <a:t>Typické je zejména skryté kladení překážek, otálení, neústupnost a nevýkonnost, velké potíže při spolupráci s druhými, často mají problémy s respektováním autorit – nebouří se ale přímo. Mají problém vytvořit a udržet vztah.</a:t>
            </a:r>
          </a:p>
          <a:p>
            <a:endParaRPr lang="cs-CZ" b="1" dirty="0"/>
          </a:p>
          <a:p>
            <a:r>
              <a:rPr lang="cs-CZ" b="1" u="sng" dirty="0"/>
              <a:t>Závislá porucha osobnosti</a:t>
            </a:r>
          </a:p>
          <a:p>
            <a:pPr algn="just"/>
            <a:r>
              <a:rPr lang="cs-CZ" dirty="0"/>
              <a:t>Člověk s touto poruchou nadměrně potřebuje, aby se o něj postarali druzí, bývá submisívní, pasivní podlézavý, velmi se bojí odmítnutí, opuštění a samoty. Potřebuje, aby za něj druzí činili závažná rozhodnutí, má se problém rozhodovat sám za sebe. Touží po společnosti. Aby si získal péči jiných, je ochoten dělat i věci, které jsou mu nepříjemné</a:t>
            </a:r>
            <a:endParaRPr lang="cs-CZ" b="1" dirty="0"/>
          </a:p>
        </p:txBody>
      </p:sp>
    </p:spTree>
    <p:extLst>
      <p:ext uri="{BB962C8B-B14F-4D97-AF65-F5344CB8AC3E}">
        <p14:creationId xmlns:p14="http://schemas.microsoft.com/office/powerpoint/2010/main" val="247506915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7430116-B756-9D98-821E-286060E52203}"/>
              </a:ext>
            </a:extLst>
          </p:cNvPr>
          <p:cNvSpPr txBox="1"/>
          <p:nvPr/>
        </p:nvSpPr>
        <p:spPr>
          <a:xfrm>
            <a:off x="1262270" y="357808"/>
            <a:ext cx="9660834" cy="6832640"/>
          </a:xfrm>
          <a:prstGeom prst="rect">
            <a:avLst/>
          </a:prstGeom>
          <a:noFill/>
        </p:spPr>
        <p:txBody>
          <a:bodyPr wrap="square" rtlCol="0">
            <a:spAutoFit/>
          </a:bodyPr>
          <a:lstStyle/>
          <a:p>
            <a:r>
              <a:rPr lang="cs-CZ" sz="2400" b="1" dirty="0">
                <a:solidFill>
                  <a:schemeClr val="accent1"/>
                </a:solidFill>
                <a:latin typeface="Arial" panose="020B0604020202020204" pitchFamily="34" charset="0"/>
                <a:cs typeface="Arial" panose="020B0604020202020204" pitchFamily="34" charset="0"/>
              </a:rPr>
              <a:t>PORUCHY CHOVÁNÍ U DOSPĚLÝCH</a:t>
            </a:r>
          </a:p>
          <a:p>
            <a:endParaRPr lang="cs-CZ" dirty="0">
              <a:latin typeface="Arial" panose="020B0604020202020204" pitchFamily="34" charset="0"/>
              <a:cs typeface="Arial" panose="020B0604020202020204" pitchFamily="34" charset="0"/>
            </a:endParaRPr>
          </a:p>
          <a:p>
            <a:pPr algn="just"/>
            <a:r>
              <a:rPr lang="cs-CZ" b="0" i="0" dirty="0">
                <a:effectLst/>
                <a:latin typeface="Arial" panose="020B0604020202020204" pitchFamily="34" charset="0"/>
                <a:cs typeface="Arial" panose="020B0604020202020204" pitchFamily="34" charset="0"/>
              </a:rPr>
              <a:t>O </a:t>
            </a:r>
            <a:r>
              <a:rPr lang="cs-CZ" b="1" i="0" dirty="0">
                <a:effectLst/>
                <a:latin typeface="Arial" panose="020B0604020202020204" pitchFamily="34" charset="0"/>
                <a:cs typeface="Arial" panose="020B0604020202020204" pitchFamily="34" charset="0"/>
              </a:rPr>
              <a:t>poruchu chování</a:t>
            </a:r>
            <a:r>
              <a:rPr lang="cs-CZ" b="0" i="0" dirty="0">
                <a:effectLst/>
                <a:latin typeface="Arial" panose="020B0604020202020204" pitchFamily="34" charset="0"/>
                <a:cs typeface="Arial" panose="020B0604020202020204" pitchFamily="34" charset="0"/>
              </a:rPr>
              <a:t> se jedná v případech, kdy jedinec normy chápe, rozumí jim, ale nepřijímá je nebo se jimi nedokáže řídit, protože v dané chvíli nebo trvale není schopen ovládat svoje chování. </a:t>
            </a:r>
            <a:endParaRPr lang="cs-CZ" dirty="0">
              <a:latin typeface="Arial" panose="020B060402020202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pPr algn="just"/>
            <a:r>
              <a:rPr lang="cs-CZ" sz="1800" b="1" u="sng" dirty="0">
                <a:effectLst/>
                <a:latin typeface="Arial" panose="020B0604020202020204" pitchFamily="34" charset="0"/>
                <a:ea typeface="Times New Roman" panose="02020603050405020304" pitchFamily="18" charset="0"/>
                <a:cs typeface="Arial" panose="020B0604020202020204" pitchFamily="34" charset="0"/>
              </a:rPr>
              <a:t>Patologické hráčství </a:t>
            </a:r>
          </a:p>
          <a:p>
            <a:pPr algn="just"/>
            <a:endParaRPr lang="cs-CZ" dirty="0">
              <a:latin typeface="Arial" panose="020B0604020202020204" pitchFamily="34" charset="0"/>
              <a:ea typeface="Times New Roman" panose="02020603050405020304" pitchFamily="18" charset="0"/>
              <a:cs typeface="Arial" panose="020B0604020202020204" pitchFamily="34" charset="0"/>
            </a:endParaRPr>
          </a:p>
          <a:p>
            <a:pPr algn="just"/>
            <a:r>
              <a:rPr lang="cs-CZ" sz="1800" dirty="0">
                <a:effectLst/>
                <a:latin typeface="Arial" panose="020B0604020202020204" pitchFamily="34" charset="0"/>
                <a:ea typeface="Times New Roman" panose="02020603050405020304" pitchFamily="18" charset="0"/>
                <a:cs typeface="Arial" panose="020B0604020202020204" pitchFamily="34" charset="0"/>
              </a:rPr>
              <a:t>Porucha, která spočívá v častých opakovaných epizodách hráčství (může se jednat o výherní automaty, hazardní hry i sportovní sázky), které dominují v životě subjektu na úkor sociálních, materiálních, rodinných a pracovních hodnot a závazků. Lidé trpící touto poruchou mohou riskovat své zaměstnání, velmi se zadlužit a lhát nebo porušovat zákon, aby získali peníze nebo unikli placení dluhů. Postižení popisují intenzivní puzení ke hře, které lze těžko ovládnout, spolu se zaujetím myšlenkami a představami hraní a okolností, které tuto činnost doprovázejí. Toto zaujetí a puzení se často zvyšuje v dobách, kdy je život stresující. Léčba je velmi podobná léčbě klasických látkových závislostí, spočívá zejména v psychoterapeutickém působení. Její efektivita je ovšem stejně jako u závislostí poměrně malá, základním předpokladem k jejímu úspěchu je motivace změnit svůj život. Psychofarmaky lze pouze částečně mírnit některé doprovodné příznaky (například úzkosti, depresivní prožívání), žádná farmakologická kauzální léčba, která by řešila samotnou příčinu patologického hráčství, ale neexistuje.</a:t>
            </a:r>
            <a:endParaRPr lang="cs-CZ" sz="1800" dirty="0">
              <a:effectLst/>
              <a:latin typeface="Arial" panose="020B0604020202020204" pitchFamily="34" charset="0"/>
              <a:ea typeface="Calibri" panose="020F0502020204030204" pitchFamily="34" charset="0"/>
              <a:cs typeface="Arial" panose="020B0604020202020204" pitchFamily="34" charset="0"/>
            </a:endParaRPr>
          </a:p>
          <a:p>
            <a:pPr algn="just"/>
            <a:endParaRPr lang="cs-CZ" dirty="0">
              <a:latin typeface="Arial" panose="020B0604020202020204" pitchFamily="34" charset="0"/>
              <a:cs typeface="Arial" panose="020B0604020202020204" pitchFamily="34" charset="0"/>
            </a:endParaRPr>
          </a:p>
          <a:p>
            <a:endParaRPr lang="cs-CZ" dirty="0">
              <a:solidFill>
                <a:srgbClr val="111111"/>
              </a:solidFill>
              <a:latin typeface="Roboto" panose="02000000000000000000" pitchFamily="2" charset="0"/>
            </a:endParaRPr>
          </a:p>
          <a:p>
            <a:endParaRPr lang="cs-CZ" dirty="0"/>
          </a:p>
        </p:txBody>
      </p:sp>
    </p:spTree>
    <p:extLst>
      <p:ext uri="{BB962C8B-B14F-4D97-AF65-F5344CB8AC3E}">
        <p14:creationId xmlns:p14="http://schemas.microsoft.com/office/powerpoint/2010/main" val="26962183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D530951-617F-CCF7-F07D-F5112484D7C5}"/>
              </a:ext>
            </a:extLst>
          </p:cNvPr>
          <p:cNvSpPr txBox="1"/>
          <p:nvPr/>
        </p:nvSpPr>
        <p:spPr>
          <a:xfrm>
            <a:off x="1490870" y="1013791"/>
            <a:ext cx="8875643" cy="3693319"/>
          </a:xfrm>
          <a:prstGeom prst="rect">
            <a:avLst/>
          </a:prstGeom>
          <a:noFill/>
        </p:spPr>
        <p:txBody>
          <a:bodyPr wrap="square" rtlCol="0">
            <a:spAutoFit/>
          </a:bodyPr>
          <a:lstStyle/>
          <a:p>
            <a:pPr algn="just"/>
            <a:r>
              <a:rPr lang="cs-CZ" b="1" u="sng" dirty="0">
                <a:latin typeface="Arial" panose="020B0604020202020204" pitchFamily="34" charset="0"/>
                <a:cs typeface="Arial" panose="020B0604020202020204" pitchFamily="34" charset="0"/>
              </a:rPr>
              <a:t>Pyromanie</a:t>
            </a:r>
            <a:r>
              <a:rPr lang="cs-CZ" dirty="0">
                <a:latin typeface="Arial" panose="020B0604020202020204" pitchFamily="34" charset="0"/>
                <a:cs typeface="Arial" panose="020B0604020202020204" pitchFamily="34" charset="0"/>
              </a:rPr>
              <a:t>: C</a:t>
            </a:r>
            <a:r>
              <a:rPr lang="cs-CZ" i="0" dirty="0">
                <a:effectLst/>
                <a:latin typeface="Arial" panose="020B0604020202020204" pitchFamily="34" charset="0"/>
                <a:cs typeface="Arial" panose="020B0604020202020204" pitchFamily="34" charset="0"/>
              </a:rPr>
              <a:t>horobná potřeba zakládat oheň a dívat se na požáry. Má charakter impulzivní poruchy, není motivována ani snahou o materiální prospěch či pomstou. Skutečná pyromanie je vzácná, její rysy jsou patrny již v dětství. </a:t>
            </a:r>
          </a:p>
          <a:p>
            <a:pPr algn="just"/>
            <a:endParaRPr lang="cs-CZ" dirty="0">
              <a:latin typeface="Arial" panose="020B0604020202020204" pitchFamily="34" charset="0"/>
              <a:cs typeface="Arial" panose="020B0604020202020204" pitchFamily="34" charset="0"/>
            </a:endParaRPr>
          </a:p>
          <a:p>
            <a:pPr algn="just"/>
            <a:r>
              <a:rPr lang="cs-CZ" b="1" u="sng" dirty="0">
                <a:latin typeface="Arial" panose="020B0604020202020204" pitchFamily="34" charset="0"/>
                <a:cs typeface="Arial" panose="020B0604020202020204" pitchFamily="34" charset="0"/>
              </a:rPr>
              <a:t>Kleptomanie</a:t>
            </a:r>
            <a:r>
              <a:rPr lang="cs-CZ" dirty="0">
                <a:latin typeface="Arial" panose="020B0604020202020204" pitchFamily="34" charset="0"/>
                <a:cs typeface="Arial" panose="020B0604020202020204" pitchFamily="34" charset="0"/>
              </a:rPr>
              <a:t>: c</a:t>
            </a:r>
            <a:r>
              <a:rPr lang="cs-CZ" i="0" dirty="0">
                <a:effectLst/>
                <a:latin typeface="Arial" panose="020B0604020202020204" pitchFamily="34" charset="0"/>
                <a:cs typeface="Arial" panose="020B0604020202020204" pitchFamily="34" charset="0"/>
              </a:rPr>
              <a:t>horobná a nezadržitelná touha po odcizování věcí. Jedinci s touto poruchou cítí nutkání odcizovat věci, které mají obvykle malou či nulovou hodnotu, jako například pera, balíčky cukru, kancelářské svorky. Jde o samotný akt krádeže, nikoli o věc samotnou. </a:t>
            </a:r>
          </a:p>
          <a:p>
            <a:endParaRPr lang="cs-CZ" dirty="0">
              <a:solidFill>
                <a:srgbClr val="111111"/>
              </a:solidFill>
              <a:latin typeface="Roboto" panose="02000000000000000000" pitchFamily="2" charset="0"/>
            </a:endParaRPr>
          </a:p>
          <a:p>
            <a:pPr algn="just"/>
            <a:r>
              <a:rPr lang="cs-CZ" b="1" i="0" u="sng" dirty="0" err="1">
                <a:effectLst/>
                <a:latin typeface="+mj-lt"/>
              </a:rPr>
              <a:t>Trichotilomanie</a:t>
            </a:r>
            <a:r>
              <a:rPr lang="cs-CZ" dirty="0">
                <a:latin typeface="+mj-lt"/>
              </a:rPr>
              <a:t>: </a:t>
            </a:r>
            <a:r>
              <a:rPr lang="cs-CZ" b="0" i="0" dirty="0">
                <a:effectLst/>
                <a:latin typeface="+mj-lt"/>
              </a:rPr>
              <a:t>porucha, při níž si pacienti sami vytrhávají (a v některých případech i jedí) </a:t>
            </a:r>
            <a:r>
              <a:rPr lang="cs-CZ" b="0" i="0" u="none" strike="noStrike" dirty="0">
                <a:effectLst/>
                <a:latin typeface="+mj-lt"/>
              </a:rPr>
              <a:t>vlasy</a:t>
            </a:r>
            <a:r>
              <a:rPr lang="cs-CZ" b="0" i="0" dirty="0">
                <a:effectLst/>
                <a:latin typeface="+mj-lt"/>
              </a:rPr>
              <a:t>. To vede k výraznému vypadávání vlasů, úzkostem nebo sociálnímu a praktickému poškození. </a:t>
            </a:r>
            <a:endParaRPr lang="cs-CZ" dirty="0">
              <a:latin typeface="+mj-lt"/>
            </a:endParaRPr>
          </a:p>
          <a:p>
            <a:endParaRPr lang="cs-CZ" dirty="0"/>
          </a:p>
        </p:txBody>
      </p:sp>
    </p:spTree>
    <p:extLst>
      <p:ext uri="{BB962C8B-B14F-4D97-AF65-F5344CB8AC3E}">
        <p14:creationId xmlns:p14="http://schemas.microsoft.com/office/powerpoint/2010/main" val="22778032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DB5B167-8036-49F1-E405-FFB4378F0658}"/>
              </a:ext>
            </a:extLst>
          </p:cNvPr>
          <p:cNvSpPr txBox="1"/>
          <p:nvPr/>
        </p:nvSpPr>
        <p:spPr>
          <a:xfrm>
            <a:off x="1789043" y="924339"/>
            <a:ext cx="8766314" cy="4062651"/>
          </a:xfrm>
          <a:prstGeom prst="rect">
            <a:avLst/>
          </a:prstGeom>
          <a:noFill/>
        </p:spPr>
        <p:txBody>
          <a:bodyPr wrap="square" rtlCol="0">
            <a:spAutoFit/>
          </a:bodyPr>
          <a:lstStyle/>
          <a:p>
            <a:pPr algn="just"/>
            <a:r>
              <a:rPr lang="cs-CZ" sz="2400" b="1" dirty="0">
                <a:solidFill>
                  <a:schemeClr val="accent1"/>
                </a:solidFill>
              </a:rPr>
              <a:t>MENTÁLNÍ RETARDACE</a:t>
            </a:r>
          </a:p>
          <a:p>
            <a:pPr algn="just"/>
            <a:endParaRPr lang="cs-CZ" dirty="0"/>
          </a:p>
          <a:p>
            <a:pPr algn="just"/>
            <a:r>
              <a:rPr lang="cs-CZ" dirty="0"/>
              <a:t>Mentální retardace je stav zastaveného či neúplného duševního vývoje, který je zvláště charakterizován narušením dovedností, projevujících se během vývojového období, přispívajících k povšechné úrovni inteligence, tj. poznávacích, řečových, pohybových a sociálních schopností. Retardace se může vyskytnout společně s jakoukoli jinou duševní nebo tělesnou poruchou nebo bez ní. Mentálně retardovaní jedinci však mohou být postiženi celou řadou duševních poruch, jejichž prevalence je u nich přinejmenším 3–4× častější než v běžné populaci. Navíc jsou mentálně retardovaní jedinci vystaveni většímu riziku využívání a tělesného (sexuálního) zneužívání. Adaptační chování je narušeno vždy, avšak v chráněném sociálním prostředí s dostupnou podporou nemusí být toto narušení u jedinců s lehkou mentální retardací nápadné.</a:t>
            </a:r>
          </a:p>
          <a:p>
            <a:endParaRPr lang="cs-CZ" dirty="0"/>
          </a:p>
        </p:txBody>
      </p:sp>
    </p:spTree>
    <p:extLst>
      <p:ext uri="{BB962C8B-B14F-4D97-AF65-F5344CB8AC3E}">
        <p14:creationId xmlns:p14="http://schemas.microsoft.com/office/powerpoint/2010/main" val="940175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F32DE6E-A957-D8B8-22D8-31A45AD9F6B1}"/>
              </a:ext>
            </a:extLst>
          </p:cNvPr>
          <p:cNvSpPr txBox="1"/>
          <p:nvPr/>
        </p:nvSpPr>
        <p:spPr>
          <a:xfrm>
            <a:off x="1699591" y="993913"/>
            <a:ext cx="8975035" cy="4524315"/>
          </a:xfrm>
          <a:prstGeom prst="rect">
            <a:avLst/>
          </a:prstGeom>
          <a:noFill/>
        </p:spPr>
        <p:txBody>
          <a:bodyPr wrap="square" rtlCol="0">
            <a:spAutoFit/>
          </a:bodyPr>
          <a:lstStyle/>
          <a:p>
            <a:pPr marL="285750" lvl="0" indent="-285750" algn="just">
              <a:buFont typeface="Arial" panose="020B0604020202020204" pitchFamily="34" charset="0"/>
              <a:buChar char="•"/>
            </a:pPr>
            <a:r>
              <a:rPr lang="cs-CZ" dirty="0"/>
              <a:t>běžně se udává výskyt 3-4% v populaci (v rozvojových zemích cca 4 %, ve vyspělých zemích 2%)</a:t>
            </a:r>
          </a:p>
          <a:p>
            <a:pPr marL="285750" lvl="0" indent="-285750" algn="just">
              <a:buFont typeface="Arial" panose="020B0604020202020204" pitchFamily="34" charset="0"/>
              <a:buChar char="•"/>
            </a:pPr>
            <a:r>
              <a:rPr lang="cs-CZ" dirty="0"/>
              <a:t>mezi mentálně retardované by se měly řadit jen děti s jasným defektem intelektu </a:t>
            </a:r>
            <a:r>
              <a:rPr lang="cs-CZ" dirty="0">
                <a:sym typeface="Symbol" panose="05050102010706020507" pitchFamily="18" charset="2"/>
              </a:rPr>
              <a:t></a:t>
            </a:r>
            <a:r>
              <a:rPr lang="cs-CZ" dirty="0"/>
              <a:t> je ale známo, že děti s defektem v sociální sféře, pocházející z rodin bez stimulace, kde se často vyskytuje familiární mentální retardace nebo alkoholismus, bývají často diagnostikovány jako oligofrenní</a:t>
            </a:r>
          </a:p>
          <a:p>
            <a:pPr marL="285750" lvl="0" indent="-285750" algn="just">
              <a:buFont typeface="Arial" panose="020B0604020202020204" pitchFamily="34" charset="0"/>
              <a:buChar char="•"/>
            </a:pPr>
            <a:r>
              <a:rPr lang="cs-CZ" dirty="0"/>
              <a:t>většinou se předpokládá, že 1/3 mentálních retardací je způsobena vlivy prostředí a 2/3 jsou dány dědičností</a:t>
            </a:r>
          </a:p>
          <a:p>
            <a:pPr marL="285750" lvl="0" indent="-285750" algn="just">
              <a:buFont typeface="Arial" panose="020B0604020202020204" pitchFamily="34" charset="0"/>
              <a:buChar char="•"/>
            </a:pPr>
            <a:r>
              <a:rPr lang="cs-CZ" dirty="0"/>
              <a:t>cca 2,5 % populace nikdy nepřekročí věk dvanáctiletého dítěte, což je klinická diagnóza lehké MR </a:t>
            </a:r>
          </a:p>
          <a:p>
            <a:pPr marL="285750" lvl="0" indent="-285750" algn="just">
              <a:buFont typeface="Arial" panose="020B0604020202020204" pitchFamily="34" charset="0"/>
              <a:buChar char="•"/>
            </a:pPr>
            <a:r>
              <a:rPr lang="cs-CZ" dirty="0"/>
              <a:t>cca 0,3 % populace nikdy nepřekročí věk sedmiletého dítěte (diagnóza středně těžké MR)</a:t>
            </a:r>
          </a:p>
          <a:p>
            <a:pPr marL="285750" lvl="0" indent="-285750" algn="just">
              <a:buFont typeface="Arial" panose="020B0604020202020204" pitchFamily="34" charset="0"/>
              <a:buChar char="•"/>
            </a:pPr>
            <a:r>
              <a:rPr lang="cs-CZ" dirty="0"/>
              <a:t>cca 0,1% populace zůstane těžce retardovaných a bezmocných</a:t>
            </a:r>
          </a:p>
          <a:p>
            <a:pPr marL="285750" lvl="0" indent="-285750" algn="just">
              <a:buFont typeface="Arial" panose="020B0604020202020204" pitchFamily="34" charset="0"/>
              <a:buChar char="•"/>
            </a:pPr>
            <a:endParaRPr lang="cs-CZ" dirty="0"/>
          </a:p>
          <a:p>
            <a:pPr lvl="0" algn="just"/>
            <a:endParaRPr lang="cs-CZ" b="1" dirty="0"/>
          </a:p>
          <a:p>
            <a:endParaRPr lang="cs-CZ" dirty="0"/>
          </a:p>
        </p:txBody>
      </p:sp>
    </p:spTree>
    <p:extLst>
      <p:ext uri="{BB962C8B-B14F-4D97-AF65-F5344CB8AC3E}">
        <p14:creationId xmlns:p14="http://schemas.microsoft.com/office/powerpoint/2010/main" val="14672216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226AC5A-9CF2-CC5C-EB72-0818DA6FFCD3}"/>
              </a:ext>
            </a:extLst>
          </p:cNvPr>
          <p:cNvSpPr txBox="1"/>
          <p:nvPr/>
        </p:nvSpPr>
        <p:spPr>
          <a:xfrm>
            <a:off x="1510748" y="596348"/>
            <a:ext cx="8766313" cy="6463308"/>
          </a:xfrm>
          <a:prstGeom prst="rect">
            <a:avLst/>
          </a:prstGeom>
          <a:noFill/>
        </p:spPr>
        <p:txBody>
          <a:bodyPr wrap="square" rtlCol="0">
            <a:spAutoFit/>
          </a:bodyPr>
          <a:lstStyle/>
          <a:p>
            <a:pPr marL="285750" lvl="0" indent="-285750" algn="just">
              <a:buFont typeface="Arial" panose="020B0604020202020204" pitchFamily="34" charset="0"/>
              <a:buChar char="•"/>
            </a:pPr>
            <a:r>
              <a:rPr lang="cs-CZ" dirty="0"/>
              <a:t>hlavními pilíři stanovení diagnózy jsou určení hloubky intelektového postižení a struktury inteligence a stanovení adaptačních možností a schopností dítěte</a:t>
            </a:r>
          </a:p>
          <a:p>
            <a:pPr marL="285750" lvl="0" indent="-285750" algn="just">
              <a:buFont typeface="Arial" panose="020B0604020202020204" pitchFamily="34" charset="0"/>
              <a:buChar char="•"/>
            </a:pPr>
            <a:r>
              <a:rPr lang="cs-CZ" dirty="0"/>
              <a:t>rozpoznání MR bývá často náročné </a:t>
            </a:r>
            <a:r>
              <a:rPr lang="cs-CZ" dirty="0">
                <a:sym typeface="Symbol" panose="05050102010706020507" pitchFamily="18" charset="2"/>
              </a:rPr>
              <a:t></a:t>
            </a:r>
            <a:r>
              <a:rPr lang="cs-CZ" dirty="0"/>
              <a:t> rodiče zpočátku nevidí odlišnost svého dítěte od stejně starých dětí a většinou referují, že až do dvou let věku se dítě vyvíjelo normálně </a:t>
            </a:r>
            <a:r>
              <a:rPr lang="cs-CZ" dirty="0">
                <a:sym typeface="Symbol" panose="05050102010706020507" pitchFamily="18" charset="2"/>
              </a:rPr>
              <a:t></a:t>
            </a:r>
            <a:r>
              <a:rPr lang="cs-CZ" dirty="0"/>
              <a:t> ve dvou letech je ale odlišnost již patrná i laikovi </a:t>
            </a:r>
            <a:r>
              <a:rPr lang="cs-CZ" dirty="0">
                <a:sym typeface="Symbol" panose="05050102010706020507" pitchFamily="18" charset="2"/>
              </a:rPr>
              <a:t></a:t>
            </a:r>
            <a:r>
              <a:rPr lang="cs-CZ" dirty="0"/>
              <a:t> mentálně retardované dítě většinou nemluví, nechodí, je tzv. velice hodné, protože nereaguje na podněty, neprojevuje přirozenou zvědavost, většinou se nemazlí, není schopno udržet základní čistotu</a:t>
            </a:r>
          </a:p>
          <a:p>
            <a:pPr marL="285750" lvl="0" indent="-285750" algn="just">
              <a:buFont typeface="Arial" panose="020B0604020202020204" pitchFamily="34" charset="0"/>
              <a:buChar char="•"/>
            </a:pPr>
            <a:r>
              <a:rPr lang="cs-CZ" dirty="0"/>
              <a:t>dalším zlomovým bodem pro určení diagnózy je věk šesti let, kdy je zahájena školní docházka </a:t>
            </a:r>
            <a:r>
              <a:rPr lang="cs-CZ" dirty="0">
                <a:sym typeface="Symbol" panose="05050102010706020507" pitchFamily="18" charset="2"/>
              </a:rPr>
              <a:t></a:t>
            </a:r>
            <a:r>
              <a:rPr lang="cs-CZ" dirty="0"/>
              <a:t> rozdíl mezi zdravými a retardovanými dětmi se více prohlubuje, popření choroby ze strany rodičů již není možné</a:t>
            </a:r>
          </a:p>
          <a:p>
            <a:pPr marL="285750" lvl="0" indent="-285750" algn="just">
              <a:buFont typeface="Arial" panose="020B0604020202020204" pitchFamily="34" charset="0"/>
              <a:buChar char="•"/>
            </a:pPr>
            <a:endParaRPr lang="cs-CZ" dirty="0"/>
          </a:p>
          <a:p>
            <a:pPr marL="285750" lvl="0" indent="-285750" algn="just">
              <a:buFont typeface="Arial" panose="020B0604020202020204" pitchFamily="34" charset="0"/>
              <a:buChar char="•"/>
            </a:pPr>
            <a:endParaRPr lang="cs-CZ" dirty="0"/>
          </a:p>
          <a:p>
            <a:pPr lvl="0" algn="just"/>
            <a:r>
              <a:rPr lang="cs-CZ" b="1" dirty="0"/>
              <a:t>Možnosti terapie</a:t>
            </a:r>
          </a:p>
          <a:p>
            <a:pPr lvl="0" algn="just"/>
            <a:endParaRPr lang="cs-CZ" dirty="0"/>
          </a:p>
          <a:p>
            <a:pPr marL="285750" lvl="0" indent="-285750" algn="just">
              <a:buFont typeface="Arial" panose="020B0604020202020204" pitchFamily="34" charset="0"/>
              <a:buChar char="•"/>
            </a:pPr>
            <a:r>
              <a:rPr lang="cs-CZ" dirty="0"/>
              <a:t>rodinná terapie </a:t>
            </a:r>
            <a:r>
              <a:rPr lang="cs-CZ" dirty="0">
                <a:sym typeface="Symbol" panose="05050102010706020507" pitchFamily="18" charset="2"/>
              </a:rPr>
              <a:t></a:t>
            </a:r>
            <a:r>
              <a:rPr lang="cs-CZ" dirty="0"/>
              <a:t> důležité je pracovat nejen s rodiči, ale také se sourozenci a širší rodinou</a:t>
            </a:r>
          </a:p>
          <a:p>
            <a:pPr marL="285750" lvl="0" indent="-285750" algn="just">
              <a:buFont typeface="Arial" panose="020B0604020202020204" pitchFamily="34" charset="0"/>
              <a:buChar char="•"/>
            </a:pPr>
            <a:r>
              <a:rPr lang="cs-CZ" dirty="0"/>
              <a:t>metody speciální pedagogiky</a:t>
            </a:r>
          </a:p>
          <a:p>
            <a:pPr marL="285750" lvl="0" indent="-285750" algn="just">
              <a:buFont typeface="Arial" panose="020B0604020202020204" pitchFamily="34" charset="0"/>
              <a:buChar char="•"/>
            </a:pPr>
            <a:r>
              <a:rPr lang="cs-CZ" dirty="0"/>
              <a:t>sociální rehabilitace</a:t>
            </a:r>
          </a:p>
          <a:p>
            <a:pPr marL="285750" lvl="0" indent="-285750" algn="just">
              <a:buFont typeface="Arial" panose="020B0604020202020204" pitchFamily="34" charset="0"/>
              <a:buChar char="•"/>
            </a:pPr>
            <a:r>
              <a:rPr lang="cs-CZ" dirty="0"/>
              <a:t>multidisciplinární spolupráce: pediatr, </a:t>
            </a:r>
            <a:r>
              <a:rPr lang="cs-CZ" dirty="0" err="1"/>
              <a:t>pedopsychiatr</a:t>
            </a:r>
            <a:r>
              <a:rPr lang="cs-CZ" dirty="0"/>
              <a:t>, psycholog, logoped, neurolog, oftalmolog, ORL, sociální pracovník</a:t>
            </a:r>
          </a:p>
          <a:p>
            <a:pPr lvl="0" algn="just"/>
            <a:endParaRPr lang="cs-CZ" dirty="0"/>
          </a:p>
          <a:p>
            <a:endParaRPr lang="cs-CZ" dirty="0"/>
          </a:p>
        </p:txBody>
      </p:sp>
    </p:spTree>
    <p:extLst>
      <p:ext uri="{BB962C8B-B14F-4D97-AF65-F5344CB8AC3E}">
        <p14:creationId xmlns:p14="http://schemas.microsoft.com/office/powerpoint/2010/main" val="160438984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6F2AA0F-1FED-B79D-C7F7-80D2D3C3D56A}"/>
              </a:ext>
            </a:extLst>
          </p:cNvPr>
          <p:cNvSpPr txBox="1"/>
          <p:nvPr/>
        </p:nvSpPr>
        <p:spPr>
          <a:xfrm>
            <a:off x="1461052" y="824948"/>
            <a:ext cx="9054548" cy="5262979"/>
          </a:xfrm>
          <a:prstGeom prst="rect">
            <a:avLst/>
          </a:prstGeom>
          <a:noFill/>
        </p:spPr>
        <p:txBody>
          <a:bodyPr wrap="square" rtlCol="0">
            <a:spAutoFit/>
          </a:bodyPr>
          <a:lstStyle/>
          <a:p>
            <a:r>
              <a:rPr lang="cs-CZ" sz="2400" b="1" dirty="0">
                <a:solidFill>
                  <a:schemeClr val="accent1"/>
                </a:solidFill>
                <a:latin typeface="Arial" panose="020B0604020202020204" pitchFamily="34" charset="0"/>
                <a:cs typeface="Arial" panose="020B0604020202020204" pitchFamily="34" charset="0"/>
              </a:rPr>
              <a:t>PORUCHY PSYCHICKÉHO VÝVOJE</a:t>
            </a:r>
          </a:p>
          <a:p>
            <a:endParaRPr lang="cs-CZ" sz="2400" dirty="0">
              <a:solidFill>
                <a:schemeClr val="accent1"/>
              </a:solidFill>
            </a:endParaRPr>
          </a:p>
          <a:p>
            <a:endParaRPr lang="cs-CZ" dirty="0"/>
          </a:p>
          <a:p>
            <a:pPr algn="just"/>
            <a:r>
              <a:rPr lang="cs-CZ" dirty="0"/>
              <a:t>Ve většině případů se postižení týká řeči, vizuálně prostorových dovedností a/nebo motorické koordinace. Je charakteristické, že se postižení výrazně zmenšuje jak děti dorůstají, i když mírné deficity zůstávají i v dospělém věku. V anamnéze je obvykle opoždění nebo narušení od tak raného věku, jak jen je to možno spolehlivě odhalit, a nikdy před tím se nevyskytlo období normálního vývoje. Většina těchto stavů se vyskytuje několikrát častěji u chlapců než u dívek.</a:t>
            </a:r>
          </a:p>
          <a:p>
            <a:pPr algn="just"/>
            <a:endParaRPr lang="cs-CZ" dirty="0"/>
          </a:p>
          <a:p>
            <a:pPr algn="just"/>
            <a:r>
              <a:rPr lang="cs-CZ" dirty="0"/>
              <a:t>Pro vývojové poruchy je charakteristické, že se podobné nebo příbuzné poruchy vyskytují v rodinné anamnéze a předpokládá se tedy, že v etiologii mnoha (ale ne všech) případů hrají důležitou roli genetické faktory. Narušené vývojové funkce často ovlivňuje prostředí, ale ve většině případů nemá prvořadý význam. I když je obvykle dobrá shoda v celkové konceptualizaci poruch zařazených do této sekce, není ve většině případů známa etiologie a existuje stále nejistota o hranici a přesném </a:t>
            </a:r>
            <a:r>
              <a:rPr lang="cs-CZ" dirty="0" err="1"/>
              <a:t>podrozdělení</a:t>
            </a:r>
            <a:r>
              <a:rPr lang="cs-CZ" dirty="0"/>
              <a:t> vývojových poruch. </a:t>
            </a:r>
          </a:p>
          <a:p>
            <a:endParaRPr lang="cs-CZ" dirty="0"/>
          </a:p>
        </p:txBody>
      </p:sp>
    </p:spTree>
    <p:extLst>
      <p:ext uri="{BB962C8B-B14F-4D97-AF65-F5344CB8AC3E}">
        <p14:creationId xmlns:p14="http://schemas.microsoft.com/office/powerpoint/2010/main" val="3709454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85324A5-0B66-E29B-79A3-43AB87A198FE}"/>
              </a:ext>
            </a:extLst>
          </p:cNvPr>
          <p:cNvSpPr txBox="1"/>
          <p:nvPr/>
        </p:nvSpPr>
        <p:spPr>
          <a:xfrm>
            <a:off x="1580322" y="755374"/>
            <a:ext cx="8766313" cy="5663089"/>
          </a:xfrm>
          <a:prstGeom prst="rect">
            <a:avLst/>
          </a:prstGeom>
          <a:noFill/>
        </p:spPr>
        <p:txBody>
          <a:bodyPr wrap="square" rtlCol="0">
            <a:spAutoFit/>
          </a:bodyPr>
          <a:lstStyle/>
          <a:p>
            <a:r>
              <a:rPr lang="cs-CZ" sz="2000" b="1" u="sng" dirty="0"/>
              <a:t>Pervazivní vývojové poruchy</a:t>
            </a:r>
          </a:p>
          <a:p>
            <a:endParaRPr lang="cs-CZ" dirty="0"/>
          </a:p>
          <a:p>
            <a:pPr algn="just"/>
            <a:r>
              <a:rPr lang="cs-CZ" dirty="0"/>
              <a:t>Skupina poruch charakterizovaná </a:t>
            </a:r>
            <a:r>
              <a:rPr lang="cs-CZ" u="sng" dirty="0"/>
              <a:t>kvalitativním zhoršením vzájemných společenských interakcí a způsobů komunikace a omezeným, stereotypně se opakujícím repertoárem zájmů a aktivit</a:t>
            </a:r>
            <a:r>
              <a:rPr lang="cs-CZ" dirty="0"/>
              <a:t>. Tyto kvalitativní abnormality jsou pronikavým rysem chování jedince ve všech situacích, i když jejich stupeň může být různý. U většiny případu není vývoj od útlého věku normální, kromě několika málo výjimek se chorobný stav projevuje v průběhu prvních 5 let. Obvykle, ale ne vždy, se vyskytuje určitý stupeň celkového narušení kognitivních funkcí, ale poruchy jsou definovány podle chování, které je odchylné vzhledem k mentálnímu věku jedince (ať již jedinec je zpožděný nebo není). </a:t>
            </a:r>
          </a:p>
          <a:p>
            <a:pPr algn="just"/>
            <a:endParaRPr lang="cs-CZ" dirty="0"/>
          </a:p>
          <a:p>
            <a:pPr algn="just"/>
            <a:r>
              <a:rPr lang="cs-CZ" b="1" dirty="0"/>
              <a:t>Dětský autismus</a:t>
            </a:r>
          </a:p>
          <a:p>
            <a:pPr algn="just"/>
            <a:r>
              <a:rPr lang="cs-CZ" dirty="0"/>
              <a:t>Může se vyskytnout specifická příchylnost k neobvyklým, typicky neměkkým (</a:t>
            </a:r>
            <a:r>
              <a:rPr lang="cs-CZ" dirty="0" err="1"/>
              <a:t>nonsoft</a:t>
            </a:r>
            <a:r>
              <a:rPr lang="cs-CZ" dirty="0"/>
              <a:t>) předmětům, obzvláště v raném dětství. Děti mohou trvat na vykonávání zvláštních rutin při rituálech nefunkčního charakteru. Může to být stereotypní zájem např. o data, cestovní nebo jízdní řády. Často se vyskytují také pohybové stereotypie, běžný je specifický zájem o nefunkční prvky předmětů (např. jejich vůni nebo omak). Může být odpor ke změnám</a:t>
            </a:r>
          </a:p>
          <a:p>
            <a:endParaRPr lang="cs-CZ" dirty="0"/>
          </a:p>
        </p:txBody>
      </p:sp>
    </p:spTree>
    <p:extLst>
      <p:ext uri="{BB962C8B-B14F-4D97-AF65-F5344CB8AC3E}">
        <p14:creationId xmlns:p14="http://schemas.microsoft.com/office/powerpoint/2010/main" val="360470173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2A2F0BB-AA88-50E8-32E1-884711DD8FFD}"/>
              </a:ext>
            </a:extLst>
          </p:cNvPr>
          <p:cNvSpPr txBox="1"/>
          <p:nvPr/>
        </p:nvSpPr>
        <p:spPr>
          <a:xfrm>
            <a:off x="1590261" y="964096"/>
            <a:ext cx="8895522" cy="2616101"/>
          </a:xfrm>
          <a:prstGeom prst="rect">
            <a:avLst/>
          </a:prstGeom>
          <a:noFill/>
        </p:spPr>
        <p:txBody>
          <a:bodyPr wrap="square" rtlCol="0">
            <a:spAutoFit/>
          </a:bodyPr>
          <a:lstStyle/>
          <a:p>
            <a:r>
              <a:rPr lang="cs-CZ" sz="2000" b="1" u="sng" dirty="0"/>
              <a:t>Poruchy vývoje řeči a jazyka</a:t>
            </a:r>
          </a:p>
          <a:p>
            <a:endParaRPr lang="cs-CZ" dirty="0"/>
          </a:p>
          <a:p>
            <a:pPr algn="just"/>
            <a:r>
              <a:rPr lang="cs-CZ" dirty="0"/>
              <a:t>Jsou to poruchy, u nichž normální způsob osvojování řeči je od raných stadií vývoje narušen. Tyto stavy nelze přímo přičíst neurologickým abnormalitám ani abnormalitám v mechanizmu řeči, ani senzorickým poruchám, ani mentální retardaci či faktorům z prostředí. Dítě může v určitých velice dobře známých situacích lépe komunikovat nebo rozumět než v jiných situacích, ale jazyková schopnost je narušená v každé situaci.</a:t>
            </a:r>
          </a:p>
          <a:p>
            <a:endParaRPr lang="cs-CZ" dirty="0"/>
          </a:p>
        </p:txBody>
      </p:sp>
    </p:spTree>
    <p:extLst>
      <p:ext uri="{BB962C8B-B14F-4D97-AF65-F5344CB8AC3E}">
        <p14:creationId xmlns:p14="http://schemas.microsoft.com/office/powerpoint/2010/main" val="441799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DF6AFD2-CAC4-B407-E06E-D1927E87E148}"/>
              </a:ext>
            </a:extLst>
          </p:cNvPr>
          <p:cNvSpPr txBox="1"/>
          <p:nvPr/>
        </p:nvSpPr>
        <p:spPr>
          <a:xfrm>
            <a:off x="1550505" y="834887"/>
            <a:ext cx="9322904" cy="5570756"/>
          </a:xfrm>
          <a:prstGeom prst="rect">
            <a:avLst/>
          </a:prstGeom>
          <a:noFill/>
        </p:spPr>
        <p:txBody>
          <a:bodyPr wrap="square" rtlCol="0">
            <a:spAutoFit/>
          </a:bodyPr>
          <a:lstStyle/>
          <a:p>
            <a:r>
              <a:rPr lang="cs-CZ" sz="2400" b="1" u="sng" dirty="0"/>
              <a:t>Vnímání a jeho poruchy</a:t>
            </a:r>
          </a:p>
          <a:p>
            <a:endParaRPr lang="cs-CZ" dirty="0"/>
          </a:p>
          <a:p>
            <a:pPr algn="just"/>
            <a:r>
              <a:rPr lang="cs-CZ" sz="1800" dirty="0">
                <a:effectLst/>
                <a:latin typeface="Arial" panose="020B0604020202020204" pitchFamily="34" charset="0"/>
                <a:ea typeface="Arial" panose="020B0604020202020204" pitchFamily="34" charset="0"/>
                <a:cs typeface="Arial" panose="020B0604020202020204" pitchFamily="34" charset="0"/>
              </a:rPr>
              <a:t>Vnímání je aktuální odraz reality v našem vědomí zprostředkovaný receptory. Na periferní část receptoru působí</a:t>
            </a:r>
            <a:r>
              <a:rPr lang="cs-CZ" sz="1800" b="1" dirty="0">
                <a:effectLst/>
                <a:latin typeface="Arial" panose="020B0604020202020204" pitchFamily="34" charset="0"/>
                <a:ea typeface="Arial" panose="020B0604020202020204" pitchFamily="34" charset="0"/>
                <a:cs typeface="Arial" panose="020B0604020202020204" pitchFamily="34" charset="0"/>
              </a:rPr>
              <a:t> podnět,</a:t>
            </a:r>
            <a:r>
              <a:rPr lang="cs-CZ" sz="1800" dirty="0">
                <a:effectLst/>
                <a:latin typeface="Arial" panose="020B0604020202020204" pitchFamily="34" charset="0"/>
                <a:ea typeface="Arial" panose="020B0604020202020204" pitchFamily="34" charset="0"/>
                <a:cs typeface="Arial" panose="020B0604020202020204" pitchFamily="34" charset="0"/>
              </a:rPr>
              <a:t> který vyvolá</a:t>
            </a:r>
            <a:r>
              <a:rPr lang="cs-CZ" sz="1800" b="1" dirty="0">
                <a:effectLst/>
                <a:latin typeface="Arial" panose="020B0604020202020204" pitchFamily="34" charset="0"/>
                <a:ea typeface="Arial" panose="020B0604020202020204" pitchFamily="34" charset="0"/>
                <a:cs typeface="Arial" panose="020B0604020202020204" pitchFamily="34" charset="0"/>
              </a:rPr>
              <a:t> vzruch.</a:t>
            </a:r>
            <a:r>
              <a:rPr lang="cs-CZ" sz="1800" dirty="0">
                <a:effectLst/>
                <a:latin typeface="Arial" panose="020B0604020202020204" pitchFamily="34" charset="0"/>
                <a:ea typeface="Arial" panose="020B0604020202020204" pitchFamily="34" charset="0"/>
                <a:cs typeface="Arial" panose="020B0604020202020204" pitchFamily="34" charset="0"/>
              </a:rPr>
              <a:t> Vzruch je veden do mozku, kde v příslušné projekční oblasti vyvolá podráždění a tím vzniká</a:t>
            </a:r>
            <a:r>
              <a:rPr lang="cs-CZ" sz="1800" b="1" dirty="0">
                <a:effectLst/>
                <a:latin typeface="Arial" panose="020B0604020202020204" pitchFamily="34" charset="0"/>
                <a:ea typeface="Arial" panose="020B0604020202020204" pitchFamily="34" charset="0"/>
                <a:cs typeface="Arial" panose="020B0604020202020204" pitchFamily="34" charset="0"/>
              </a:rPr>
              <a:t> počitek.</a:t>
            </a:r>
            <a:r>
              <a:rPr lang="cs-CZ" sz="1800" dirty="0">
                <a:effectLst/>
                <a:latin typeface="Arial" panose="020B0604020202020204" pitchFamily="34" charset="0"/>
                <a:ea typeface="Arial" panose="020B0604020202020204" pitchFamily="34" charset="0"/>
                <a:cs typeface="Arial" panose="020B0604020202020204" pitchFamily="34" charset="0"/>
              </a:rPr>
              <a:t> Současně působí více podnětů, tedy vzniká i více počitků. Ty se navíc integrují s minulou zkušeností a vzniká výsledný komplexní</a:t>
            </a:r>
            <a:r>
              <a:rPr lang="cs-CZ" sz="1800" b="1" dirty="0">
                <a:effectLst/>
                <a:latin typeface="Arial" panose="020B0604020202020204" pitchFamily="34" charset="0"/>
                <a:ea typeface="Arial" panose="020B0604020202020204" pitchFamily="34" charset="0"/>
                <a:cs typeface="Arial" panose="020B0604020202020204" pitchFamily="34" charset="0"/>
              </a:rPr>
              <a:t> vjem.</a:t>
            </a:r>
            <a:r>
              <a:rPr lang="cs-CZ" b="1" dirty="0">
                <a:latin typeface="Arial" panose="020B0604020202020204" pitchFamily="34" charset="0"/>
                <a:ea typeface="Arial" panose="020B0604020202020204" pitchFamily="34"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Poruchy vnímání je třeba rozlišit na ty, které sice narušují odraz reality, ale nejsou chorobné, a na poruchy vnímání </a:t>
            </a:r>
            <a:r>
              <a:rPr lang="cs-CZ" sz="1800" dirty="0" err="1">
                <a:effectLst/>
                <a:latin typeface="Arial" panose="020B0604020202020204" pitchFamily="34" charset="0"/>
                <a:ea typeface="Arial" panose="020B0604020202020204" pitchFamily="34" charset="0"/>
                <a:cs typeface="Arial" panose="020B0604020202020204" pitchFamily="34" charset="0"/>
              </a:rPr>
              <a:t>patické</a:t>
            </a:r>
            <a:r>
              <a:rPr lang="cs-CZ" sz="1800" dirty="0">
                <a:effectLst/>
                <a:latin typeface="Arial" panose="020B0604020202020204" pitchFamily="34" charset="0"/>
                <a:ea typeface="Arial" panose="020B0604020202020204" pitchFamily="34" charset="0"/>
                <a:cs typeface="Arial" panose="020B0604020202020204" pitchFamily="34" charset="0"/>
              </a:rPr>
              <a:t>.</a:t>
            </a:r>
            <a:endParaRPr lang="cs-CZ" dirty="0">
              <a:latin typeface="Times New Roman" panose="02020603050405020304" pitchFamily="18" charset="0"/>
              <a:ea typeface="Arial" panose="020B0604020202020204" pitchFamily="34" charset="0"/>
              <a:cs typeface="Arial" panose="020B0604020202020204" pitchFamily="34" charset="0"/>
            </a:endParaRPr>
          </a:p>
          <a:p>
            <a:pPr algn="just">
              <a:spcBef>
                <a:spcPts val="1200"/>
              </a:spcBef>
              <a:spcAft>
                <a:spcPts val="1200"/>
              </a:spcAft>
            </a:pPr>
            <a:r>
              <a:rPr lang="cs-CZ" sz="1800" dirty="0">
                <a:effectLst/>
                <a:latin typeface="Arial" panose="020B0604020202020204" pitchFamily="34" charset="0"/>
                <a:ea typeface="Arial" panose="020B0604020202020204" pitchFamily="34" charset="0"/>
                <a:cs typeface="Arial" panose="020B0604020202020204" pitchFamily="34" charset="0"/>
              </a:rPr>
              <a:t>Nechorobné poruchy vnímání: smyslové klamy, živé představy…</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algn="just">
              <a:spcBef>
                <a:spcPts val="1200"/>
              </a:spcBef>
              <a:spcAft>
                <a:spcPts val="1200"/>
              </a:spcAft>
            </a:pPr>
            <a:r>
              <a:rPr lang="cs-CZ" sz="1800" dirty="0">
                <a:effectLst/>
                <a:latin typeface="Arial" panose="020B0604020202020204" pitchFamily="34" charset="0"/>
                <a:ea typeface="Arial" panose="020B0604020202020204" pitchFamily="34" charset="0"/>
                <a:cs typeface="Arial" panose="020B0604020202020204" pitchFamily="34" charset="0"/>
              </a:rPr>
              <a:t>Chorobné poruchy vnímání: </a:t>
            </a:r>
            <a:endParaRPr lang="cs-CZ" dirty="0">
              <a:latin typeface="Times New Roman" panose="02020603050405020304" pitchFamily="18" charset="0"/>
              <a:ea typeface="Arial" panose="020B0604020202020204" pitchFamily="34" charset="0"/>
              <a:cs typeface="Arial" panose="020B0604020202020204" pitchFamily="34" charset="0"/>
            </a:endParaRPr>
          </a:p>
          <a:p>
            <a:pPr marL="285750" indent="-285750" algn="just">
              <a:spcBef>
                <a:spcPts val="1200"/>
              </a:spcBef>
              <a:spcAft>
                <a:spcPts val="1200"/>
              </a:spcAft>
              <a:buFont typeface="Arial" panose="020B0604020202020204" pitchFamily="34" charset="0"/>
              <a:buChar char="•"/>
            </a:pPr>
            <a:r>
              <a:rPr lang="cs-CZ" sz="1800" dirty="0">
                <a:effectLst/>
                <a:latin typeface="Arial" panose="020B0604020202020204" pitchFamily="34" charset="0"/>
                <a:ea typeface="Arial" panose="020B0604020202020204" pitchFamily="34" charset="0"/>
                <a:cs typeface="Arial" panose="020B0604020202020204" pitchFamily="34" charset="0"/>
              </a:rPr>
              <a:t>Iluze: Zkreslené, deformované vjemy vyvolané skutečným reálným podnětem. </a:t>
            </a:r>
            <a:endParaRPr lang="cs-CZ" dirty="0">
              <a:latin typeface="Times New Roman" panose="02020603050405020304" pitchFamily="18" charset="0"/>
              <a:ea typeface="Arial" panose="020B0604020202020204" pitchFamily="34" charset="0"/>
              <a:cs typeface="Arial" panose="020B0604020202020204" pitchFamily="34" charset="0"/>
            </a:endParaRPr>
          </a:p>
          <a:p>
            <a:pPr marL="285750" indent="-285750" algn="just">
              <a:spcBef>
                <a:spcPts val="1200"/>
              </a:spcBef>
              <a:spcAft>
                <a:spcPts val="1200"/>
              </a:spcAft>
              <a:buFont typeface="Arial" panose="020B0604020202020204" pitchFamily="34" charset="0"/>
              <a:buChar char="•"/>
            </a:pPr>
            <a:r>
              <a:rPr lang="cs-CZ" sz="1800" dirty="0">
                <a:effectLst/>
                <a:latin typeface="Arial" panose="020B0604020202020204" pitchFamily="34" charset="0"/>
                <a:ea typeface="Arial" panose="020B0604020202020204" pitchFamily="34" charset="0"/>
                <a:cs typeface="Arial" panose="020B0604020202020204" pitchFamily="34" charset="0"/>
              </a:rPr>
              <a:t>Halucinace: Šalebné vjemy bez jakéhokoliv vnějšího reálného podnětu v dosahu příslušného analyzátoru. Jsou nevývratné a nemocní k nim mají </a:t>
            </a:r>
            <a:r>
              <a:rPr lang="cs-CZ" sz="1800" dirty="0" err="1">
                <a:effectLst/>
                <a:latin typeface="Arial" panose="020B0604020202020204" pitchFamily="34" charset="0"/>
                <a:ea typeface="Arial" panose="020B0604020202020204" pitchFamily="34" charset="0"/>
                <a:cs typeface="Arial" panose="020B0604020202020204" pitchFamily="34" charset="0"/>
              </a:rPr>
              <a:t>patický</a:t>
            </a:r>
            <a:r>
              <a:rPr lang="cs-CZ" sz="1800" dirty="0">
                <a:effectLst/>
                <a:latin typeface="Arial" panose="020B0604020202020204" pitchFamily="34" charset="0"/>
                <a:ea typeface="Arial" panose="020B0604020202020204" pitchFamily="34" charset="0"/>
                <a:cs typeface="Arial" panose="020B0604020202020204" pitchFamily="34" charset="0"/>
              </a:rPr>
              <a:t> postoj, považují je za realitu.</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26859384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0BEDCE0-77BC-8AF2-9F87-79CB95DB7193}"/>
              </a:ext>
            </a:extLst>
          </p:cNvPr>
          <p:cNvSpPr txBox="1"/>
          <p:nvPr/>
        </p:nvSpPr>
        <p:spPr>
          <a:xfrm>
            <a:off x="1441173" y="437322"/>
            <a:ext cx="8627166" cy="6494085"/>
          </a:xfrm>
          <a:prstGeom prst="rect">
            <a:avLst/>
          </a:prstGeom>
          <a:noFill/>
        </p:spPr>
        <p:txBody>
          <a:bodyPr wrap="square" rtlCol="0">
            <a:spAutoFit/>
          </a:bodyPr>
          <a:lstStyle/>
          <a:p>
            <a:r>
              <a:rPr lang="cs-CZ" sz="2000" b="1" u="sng" dirty="0"/>
              <a:t>Emoční poruchy typické začátkem v dětství</a:t>
            </a:r>
          </a:p>
          <a:p>
            <a:endParaRPr lang="cs-CZ" dirty="0"/>
          </a:p>
          <a:p>
            <a:r>
              <a:rPr lang="cs-CZ" b="1" dirty="0"/>
              <a:t>Separační úzkostná porucha</a:t>
            </a:r>
            <a:endParaRPr lang="cs-CZ" dirty="0"/>
          </a:p>
          <a:p>
            <a:pPr algn="just"/>
            <a:r>
              <a:rPr lang="cs-CZ" dirty="0"/>
              <a:t>U batolat a předškolních dětí je normální, že se objevuje určitá úzkost, když jsou odloučeny nebo jim hrozí odloučení od osob, ke kterým mají citovou náklonnost. Separační úzkostná porucha by měla být diagnostikována pouze tehdy, když strach z odloučení tvoří ohnisko úzkosti a když taková úzkost poprvé vznikla v útlém věku. Od normální separační úzkosti je diferencována, je-li takového stupně závažnosti, který je statisticky neobvyklý (včetně abnormálního přetrvávání přes obvyklé věkové období) a je spojena s výrazně narušenou sociální funkcí. Kromě toho diagnóza vyžaduje, aby porucha vývoje funkcí osobnosti nebyla generalizovaná (pokud ano, mělo by se uvažovat o kódování v sekci F40 – F49). Úzkost z odloučení, která vzniká ve vývojově nepřiměřeném věkovém období (jako je adolescence), by neměla být kódována zde, pokud není abnormálním pokračováním vývojově přiměřené separační úzkosti.</a:t>
            </a:r>
          </a:p>
          <a:p>
            <a:pPr algn="just"/>
            <a:endParaRPr lang="cs-CZ" dirty="0"/>
          </a:p>
          <a:p>
            <a:pPr algn="just"/>
            <a:r>
              <a:rPr lang="cs-CZ" b="1" dirty="0"/>
              <a:t>Porucha sourozenecké rivality</a:t>
            </a:r>
          </a:p>
          <a:p>
            <a:pPr algn="just"/>
            <a:r>
              <a:rPr lang="cs-CZ" dirty="0"/>
              <a:t>U velké části nebo dokonce u většiny malých dětí se objevuje určitý stupeň emoční poruchy obvykle po narození bezprostředně mladšího sourozence. Ve většině případů je porucha mírná, ale rivalita nebo žárlivost, ke které došlo v období po narození mladšího sourozence, může být pozoruhodně trvalá.</a:t>
            </a:r>
          </a:p>
          <a:p>
            <a:pPr algn="just"/>
            <a:endParaRPr lang="cs-CZ" dirty="0"/>
          </a:p>
          <a:p>
            <a:endParaRPr lang="cs-CZ" dirty="0"/>
          </a:p>
        </p:txBody>
      </p:sp>
    </p:spTree>
    <p:extLst>
      <p:ext uri="{BB962C8B-B14F-4D97-AF65-F5344CB8AC3E}">
        <p14:creationId xmlns:p14="http://schemas.microsoft.com/office/powerpoint/2010/main" val="126764494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ED3BD6B-040A-5DD9-615A-02829EED8D7C}"/>
              </a:ext>
            </a:extLst>
          </p:cNvPr>
          <p:cNvSpPr txBox="1"/>
          <p:nvPr/>
        </p:nvSpPr>
        <p:spPr>
          <a:xfrm>
            <a:off x="1560443" y="785191"/>
            <a:ext cx="8865705" cy="4247317"/>
          </a:xfrm>
          <a:prstGeom prst="rect">
            <a:avLst/>
          </a:prstGeom>
          <a:noFill/>
        </p:spPr>
        <p:txBody>
          <a:bodyPr wrap="square" rtlCol="0">
            <a:spAutoFit/>
          </a:bodyPr>
          <a:lstStyle/>
          <a:p>
            <a:r>
              <a:rPr lang="cs-CZ" sz="2000" b="1" u="sng" dirty="0"/>
              <a:t>Hyperkinetické poruchy</a:t>
            </a:r>
          </a:p>
          <a:p>
            <a:endParaRPr lang="cs-CZ" dirty="0"/>
          </a:p>
          <a:p>
            <a:pPr marL="0" indent="0" algn="just">
              <a:buNone/>
            </a:pPr>
            <a:r>
              <a:rPr lang="cs-CZ" dirty="0"/>
              <a:t>Skupina poruch charakterizovaná raným začátkem, kombinací nadměrně aktivního, špatně ovládaného chování s výraznou nepozorností a neschopností trvale se soustředit na daný úkol. Tyto rysy chování se objevují ve všech situacích a jsou trvalé.</a:t>
            </a:r>
          </a:p>
          <a:p>
            <a:pPr marL="0" indent="0" algn="just">
              <a:buNone/>
            </a:pPr>
            <a:endParaRPr lang="cs-CZ" dirty="0"/>
          </a:p>
          <a:p>
            <a:pPr marL="0" indent="0" algn="just">
              <a:buNone/>
            </a:pPr>
            <a:r>
              <a:rPr lang="cs-CZ" dirty="0"/>
              <a:t>Hyperkinetické poruchy vznikají vždy v raném stadiu vývoje, obvykle v prvních 5 letech života. Jejich hlavními rysy jsou chybění vytrvalosti při činnosti, která vyžaduje kognitivní funkce, a sklon jedince přecházet od jedné aktivity ke druhé, aniž by některou dokončil, spolu se špatně organizovanou, špatně regulovanou a nadměrnou činností. Tyto nedostatky obyčejně trvají po celá školní léta a dokonce přetrvávají do dospělého života, avšak mnoho postižených se postupně lepší v činnosti a pozornosti.</a:t>
            </a:r>
          </a:p>
          <a:p>
            <a:endParaRPr lang="cs-CZ" dirty="0"/>
          </a:p>
        </p:txBody>
      </p:sp>
    </p:spTree>
    <p:extLst>
      <p:ext uri="{BB962C8B-B14F-4D97-AF65-F5344CB8AC3E}">
        <p14:creationId xmlns:p14="http://schemas.microsoft.com/office/powerpoint/2010/main" val="31007150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08C80C6-099C-3E7B-4729-577D35D1B3E7}"/>
              </a:ext>
            </a:extLst>
          </p:cNvPr>
          <p:cNvSpPr txBox="1"/>
          <p:nvPr/>
        </p:nvSpPr>
        <p:spPr>
          <a:xfrm>
            <a:off x="1639957" y="1103243"/>
            <a:ext cx="9253330" cy="5386090"/>
          </a:xfrm>
          <a:prstGeom prst="rect">
            <a:avLst/>
          </a:prstGeom>
          <a:noFill/>
        </p:spPr>
        <p:txBody>
          <a:bodyPr wrap="square" rtlCol="0">
            <a:spAutoFit/>
          </a:bodyPr>
          <a:lstStyle/>
          <a:p>
            <a:r>
              <a:rPr lang="cs-CZ" sz="2000" b="1" u="sng" dirty="0"/>
              <a:t>Poruchy chování</a:t>
            </a:r>
          </a:p>
          <a:p>
            <a:endParaRPr lang="cs-CZ" dirty="0"/>
          </a:p>
          <a:p>
            <a:pPr algn="just"/>
            <a:r>
              <a:rPr lang="cs-CZ" dirty="0"/>
              <a:t>Poruchy chování jsou charakterizovány opakujícím se a trvalým obrazem </a:t>
            </a:r>
            <a:r>
              <a:rPr lang="cs-CZ" dirty="0" err="1"/>
              <a:t>dissociálního</a:t>
            </a:r>
            <a:r>
              <a:rPr lang="cs-CZ" dirty="0"/>
              <a:t>, agresivního a vzdorovitého chování. Je-li takové chování u daného jedince extrémní, mělo by porušovat sociální očekávání přiměřeně věku, a proto být závažnější než obyčejná dětská nezbednost nebo rebelantství v adolescenci. Ojedinělé </a:t>
            </a:r>
            <a:r>
              <a:rPr lang="cs-CZ" dirty="0" err="1"/>
              <a:t>dissociální</a:t>
            </a:r>
            <a:r>
              <a:rPr lang="cs-CZ" dirty="0"/>
              <a:t> nebo kriminální činy nejsou samy o sobě důvodem pro tuto diagnózu, která vyžaduje, aby charakter takového chování byl trvalý.</a:t>
            </a:r>
          </a:p>
          <a:p>
            <a:pPr algn="just"/>
            <a:endParaRPr lang="cs-CZ" dirty="0"/>
          </a:p>
          <a:p>
            <a:pPr algn="just"/>
            <a:r>
              <a:rPr lang="cs-CZ" b="1" dirty="0"/>
              <a:t>Socializovaná porucha chování: </a:t>
            </a:r>
          </a:p>
          <a:p>
            <a:pPr algn="just"/>
            <a:r>
              <a:rPr lang="cs-CZ" dirty="0"/>
              <a:t>Hlavním rozlišujícím rysem je přítomnost přiměřeného trvalého přátelství s vrstevníky zhruba stejné věkové skupiny. Často, ale ne vždy, se skupina vrstevníků skládá z mladých lidí, kteří jsou zapleteni do </a:t>
            </a:r>
            <a:r>
              <a:rPr lang="cs-CZ" dirty="0" err="1"/>
              <a:t>delinkventních</a:t>
            </a:r>
            <a:r>
              <a:rPr lang="cs-CZ" dirty="0"/>
              <a:t> nebo </a:t>
            </a:r>
            <a:r>
              <a:rPr lang="cs-CZ" dirty="0" err="1"/>
              <a:t>dissociálních</a:t>
            </a:r>
            <a:r>
              <a:rPr lang="cs-CZ" dirty="0"/>
              <a:t> aktivit (v tomto případě může být chování dítěte, které neschvaluje společnost, schváleno skupinou vrstevníků a regulováno prostředím, do kterého patří). Avšak toto není nutnou podmínkou pro diagnózu. Dítě může být členem </a:t>
            </a:r>
            <a:r>
              <a:rPr lang="cs-CZ" dirty="0" err="1"/>
              <a:t>nedelinkventní</a:t>
            </a:r>
            <a:r>
              <a:rPr lang="cs-CZ" dirty="0"/>
              <a:t> skupiny vrstevníků a samo se může mimo ni chovat </a:t>
            </a:r>
            <a:r>
              <a:rPr lang="cs-CZ" dirty="0" err="1"/>
              <a:t>dissociálně</a:t>
            </a:r>
            <a:r>
              <a:rPr lang="cs-CZ" dirty="0"/>
              <a:t>. </a:t>
            </a:r>
          </a:p>
          <a:p>
            <a:pPr algn="just"/>
            <a:endParaRPr lang="cs-CZ" dirty="0"/>
          </a:p>
          <a:p>
            <a:endParaRPr lang="cs-CZ" dirty="0"/>
          </a:p>
        </p:txBody>
      </p:sp>
    </p:spTree>
    <p:extLst>
      <p:ext uri="{BB962C8B-B14F-4D97-AF65-F5344CB8AC3E}">
        <p14:creationId xmlns:p14="http://schemas.microsoft.com/office/powerpoint/2010/main" val="24314721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EF79C371-4DD9-AC41-C960-CE9759B3DB99}"/>
              </a:ext>
            </a:extLst>
          </p:cNvPr>
          <p:cNvSpPr txBox="1"/>
          <p:nvPr/>
        </p:nvSpPr>
        <p:spPr>
          <a:xfrm>
            <a:off x="1570383" y="474345"/>
            <a:ext cx="9253331" cy="6186309"/>
          </a:xfrm>
          <a:prstGeom prst="rect">
            <a:avLst/>
          </a:prstGeom>
          <a:noFill/>
        </p:spPr>
        <p:txBody>
          <a:bodyPr wrap="square" rtlCol="0">
            <a:spAutoFit/>
          </a:bodyPr>
          <a:lstStyle/>
          <a:p>
            <a:pPr lvl="0" algn="just"/>
            <a:r>
              <a:rPr lang="cs-CZ" b="1" dirty="0"/>
              <a:t>Nesocializovaná porucha chování: </a:t>
            </a:r>
          </a:p>
          <a:p>
            <a:pPr marL="285750" lvl="0" indent="-285750" algn="just">
              <a:buFont typeface="Arial" panose="020B0604020202020204" pitchFamily="34" charset="0"/>
              <a:buChar char="•"/>
            </a:pPr>
            <a:r>
              <a:rPr lang="cs-CZ" dirty="0"/>
              <a:t>Narušené vztahy s vrstevníky se hlavně projevují izolací od ostatních dětí a/nebo odmítáním nebo neoblibou u ostatních dětí a nedostatkem blízkých přátel nebo trvalých empatických, vzájemných vztahů k jiným dětem stejné věkové skupiny. </a:t>
            </a:r>
          </a:p>
          <a:p>
            <a:pPr marL="285750" lvl="0" indent="-285750" algn="just">
              <a:buFont typeface="Arial" panose="020B0604020202020204" pitchFamily="34" charset="0"/>
              <a:buChar char="•"/>
            </a:pPr>
            <a:r>
              <a:rPr lang="cs-CZ" dirty="0"/>
              <a:t>Vztahy k dospělým bývají poznamenány neshodami, nepřátelstvím a vzdorem. Někdy se mohou vyskytnout i dobré vztahy k dospělým, avšak obvykle jim chybí důvěrnost. Pokud jsou přítomny, nevylučují tuto diagnózu. Často, ale ne vždy, je přidružena nějaká emoční porucha.</a:t>
            </a:r>
          </a:p>
          <a:p>
            <a:pPr marL="285750" lvl="0" indent="-285750" algn="just">
              <a:buFont typeface="Arial" panose="020B0604020202020204" pitchFamily="34" charset="0"/>
              <a:buChar char="•"/>
            </a:pPr>
            <a:r>
              <a:rPr lang="cs-CZ" dirty="0"/>
              <a:t>Pacient typicky (ale ne nutně) páchá přestupky samostatně. Charakteristické chování zahrnuje tyranizování slabších, nadměrně mnoho rvaček a u starších dětí vydírání nebo násilnosti, přílišnou neposlušnost, hrubost, nespolupráci a odmítání autority, těžké výbuchy zlosti a nekontrolovaný vztek, ničení majetku, zakládání ohňů a krutost k druhým dětem a ke zvířatům. Nicméně některé osamělé děti páchají přestupky ve skupině. Při stanovení diagnózy je povaha přestupku méně důležitá než kvalita osobních vztahů.</a:t>
            </a:r>
          </a:p>
          <a:p>
            <a:pPr marL="285750" lvl="0" indent="-285750" algn="just">
              <a:buFont typeface="Arial" panose="020B0604020202020204" pitchFamily="34" charset="0"/>
              <a:buChar char="•"/>
            </a:pPr>
            <a:r>
              <a:rPr lang="cs-CZ" dirty="0"/>
              <a:t>Obvykle se porucha projevuje ve všech situacích, ale nejvíce bývá zřejmá ve škole. Situační specifičnost k jinému prostředí než k domovu je s touto diagnózou slučitelná.</a:t>
            </a:r>
          </a:p>
          <a:p>
            <a:pPr marL="285750" lvl="0" indent="-285750" algn="just">
              <a:buFont typeface="Arial" panose="020B0604020202020204" pitchFamily="34" charset="0"/>
              <a:buChar char="•"/>
            </a:pPr>
            <a:r>
              <a:rPr lang="cs-CZ" dirty="0"/>
              <a:t>Při obzvláště těžké poruše se agrese kumuluje (bez pocitů viny) – vážná ublížení na zdraví, loupežná přepadení se všemi druhy násilí. Násilník více užívá tyčí, nožů, želez, řetězů a ostatních druhů zbraní, včetně střelných, než přímého boje.</a:t>
            </a:r>
          </a:p>
          <a:p>
            <a:pPr algn="just"/>
            <a:endParaRPr lang="cs-CZ" dirty="0"/>
          </a:p>
          <a:p>
            <a:endParaRPr lang="cs-CZ" dirty="0"/>
          </a:p>
        </p:txBody>
      </p:sp>
    </p:spTree>
    <p:extLst>
      <p:ext uri="{BB962C8B-B14F-4D97-AF65-F5344CB8AC3E}">
        <p14:creationId xmlns:p14="http://schemas.microsoft.com/office/powerpoint/2010/main" val="386085599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8D61271-91E9-81ED-6976-1A12D358B591}"/>
              </a:ext>
            </a:extLst>
          </p:cNvPr>
          <p:cNvSpPr txBox="1"/>
          <p:nvPr/>
        </p:nvSpPr>
        <p:spPr>
          <a:xfrm>
            <a:off x="1586947" y="318052"/>
            <a:ext cx="8736496" cy="6854697"/>
          </a:xfrm>
          <a:prstGeom prst="rect">
            <a:avLst/>
          </a:prstGeom>
          <a:noFill/>
        </p:spPr>
        <p:txBody>
          <a:bodyPr wrap="square" rtlCol="0">
            <a:spAutoFit/>
          </a:bodyPr>
          <a:lstStyle/>
          <a:p>
            <a:r>
              <a:rPr lang="cs-CZ" dirty="0">
                <a:latin typeface="Arial" panose="020B0604020202020204" pitchFamily="34" charset="0"/>
                <a:cs typeface="Arial" panose="020B0604020202020204" pitchFamily="34" charset="0"/>
              </a:rPr>
              <a:t>Doporučená literatura:</a:t>
            </a:r>
          </a:p>
          <a:p>
            <a:endParaRPr lang="cs-CZ" dirty="0">
              <a:latin typeface="Arial" panose="020B060402020202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cs-CZ" sz="1800" i="1" dirty="0" err="1">
                <a:effectLst/>
                <a:latin typeface="Arial" panose="020B0604020202020204" pitchFamily="34" charset="0"/>
                <a:ea typeface="Calibri" panose="020F0502020204030204" pitchFamily="34" charset="0"/>
                <a:cs typeface="Arial" panose="020B0604020202020204" pitchFamily="34" charset="0"/>
              </a:rPr>
              <a:t>Raboch</a:t>
            </a:r>
            <a:r>
              <a:rPr lang="cs-CZ" sz="1800" i="1" dirty="0">
                <a:effectLst/>
                <a:latin typeface="Arial" panose="020B0604020202020204" pitchFamily="34" charset="0"/>
                <a:ea typeface="Calibri" panose="020F0502020204030204" pitchFamily="34" charset="0"/>
                <a:cs typeface="Arial" panose="020B0604020202020204" pitchFamily="34" charset="0"/>
              </a:rPr>
              <a:t>, J., Zvolský, P. et al.:</a:t>
            </a:r>
            <a:r>
              <a:rPr lang="cs-CZ" sz="1800" dirty="0">
                <a:effectLst/>
                <a:latin typeface="Arial" panose="020B0604020202020204" pitchFamily="34" charset="0"/>
                <a:ea typeface="Calibri" panose="020F0502020204030204" pitchFamily="34" charset="0"/>
                <a:cs typeface="Arial" panose="020B0604020202020204" pitchFamily="34" charset="0"/>
              </a:rPr>
              <a:t> Psychiatrie, </a:t>
            </a:r>
            <a:r>
              <a:rPr lang="cs-CZ" sz="1800" dirty="0" err="1">
                <a:effectLst/>
                <a:latin typeface="Arial" panose="020B0604020202020204" pitchFamily="34" charset="0"/>
                <a:ea typeface="Calibri" panose="020F0502020204030204" pitchFamily="34" charset="0"/>
                <a:cs typeface="Arial" panose="020B0604020202020204" pitchFamily="34" charset="0"/>
              </a:rPr>
              <a:t>Galén</a:t>
            </a:r>
            <a:r>
              <a:rPr lang="cs-CZ" sz="1800" dirty="0">
                <a:effectLst/>
                <a:latin typeface="Arial" panose="020B0604020202020204" pitchFamily="34" charset="0"/>
                <a:ea typeface="Calibri" panose="020F0502020204030204" pitchFamily="34" charset="0"/>
                <a:cs typeface="Arial" panose="020B0604020202020204" pitchFamily="34" charset="0"/>
              </a:rPr>
              <a:t>, Praha 2001</a:t>
            </a:r>
          </a:p>
          <a:p>
            <a:pPr marL="342900" lvl="0" indent="-342900" algn="just">
              <a:lnSpc>
                <a:spcPct val="115000"/>
              </a:lnSpc>
              <a:buFont typeface="Symbol" panose="05050102010706020507" pitchFamily="18" charset="2"/>
              <a:buChar char=""/>
            </a:pPr>
            <a:r>
              <a:rPr lang="cs-CZ" sz="1800" i="1" dirty="0">
                <a:effectLst/>
                <a:latin typeface="Arial" panose="020B0604020202020204" pitchFamily="34" charset="0"/>
                <a:ea typeface="Calibri" panose="020F0502020204030204" pitchFamily="34" charset="0"/>
                <a:cs typeface="Arial" panose="020B0604020202020204" pitchFamily="34" charset="0"/>
              </a:rPr>
              <a:t>Dušek K.</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i="1" dirty="0" err="1">
                <a:effectLst/>
                <a:latin typeface="Arial" panose="020B0604020202020204" pitchFamily="34" charset="0"/>
                <a:ea typeface="Calibri" panose="020F0502020204030204" pitchFamily="34" charset="0"/>
                <a:cs typeface="Arial" panose="020B0604020202020204" pitchFamily="34" charset="0"/>
              </a:rPr>
              <a:t>Večeřová-Procházková</a:t>
            </a:r>
            <a:r>
              <a:rPr lang="cs-CZ" sz="1800" i="1" dirty="0">
                <a:effectLst/>
                <a:latin typeface="Arial" panose="020B0604020202020204" pitchFamily="34" charset="0"/>
                <a:ea typeface="Calibri" panose="020F0502020204030204" pitchFamily="34" charset="0"/>
                <a:cs typeface="Arial" panose="020B0604020202020204" pitchFamily="34" charset="0"/>
              </a:rPr>
              <a:t> A.:</a:t>
            </a:r>
            <a:r>
              <a:rPr lang="cs-CZ" sz="1800" dirty="0">
                <a:effectLst/>
                <a:latin typeface="Arial" panose="020B0604020202020204" pitchFamily="34" charset="0"/>
                <a:ea typeface="Calibri" panose="020F0502020204030204" pitchFamily="34" charset="0"/>
                <a:cs typeface="Arial" panose="020B0604020202020204" pitchFamily="34" charset="0"/>
              </a:rPr>
              <a:t> Diagnostika a terapie duševních poruch, Grada, Praha, 2010</a:t>
            </a:r>
          </a:p>
          <a:p>
            <a:pPr marL="342900" lvl="0" indent="-342900" algn="just">
              <a:lnSpc>
                <a:spcPct val="115000"/>
              </a:lnSpc>
              <a:buFont typeface="Symbol" panose="05050102010706020507" pitchFamily="18" charset="2"/>
              <a:buChar char=""/>
            </a:pPr>
            <a:r>
              <a:rPr lang="cs-CZ" sz="1800" i="1" dirty="0">
                <a:effectLst/>
                <a:latin typeface="Arial" panose="020B0604020202020204" pitchFamily="34" charset="0"/>
                <a:ea typeface="Calibri" panose="020F0502020204030204" pitchFamily="34" charset="0"/>
                <a:cs typeface="Arial" panose="020B0604020202020204" pitchFamily="34" charset="0"/>
              </a:rPr>
              <a:t>Hort, </a:t>
            </a:r>
            <a:r>
              <a:rPr lang="cs-CZ" sz="1800" i="1" dirty="0" err="1">
                <a:effectLst/>
                <a:latin typeface="Arial" panose="020B0604020202020204" pitchFamily="34" charset="0"/>
                <a:ea typeface="Calibri" panose="020F0502020204030204" pitchFamily="34" charset="0"/>
                <a:cs typeface="Arial" panose="020B0604020202020204" pitchFamily="34" charset="0"/>
              </a:rPr>
              <a:t>Vl</a:t>
            </a:r>
            <a:r>
              <a:rPr lang="cs-CZ" sz="1800" i="1" dirty="0">
                <a:effectLst/>
                <a:latin typeface="Arial" panose="020B0604020202020204" pitchFamily="34" charset="0"/>
                <a:ea typeface="Calibri" panose="020F0502020204030204" pitchFamily="34" charset="0"/>
                <a:cs typeface="Arial" panose="020B0604020202020204" pitchFamily="34" charset="0"/>
              </a:rPr>
              <a:t>.,</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i="1" dirty="0">
                <a:effectLst/>
                <a:latin typeface="Arial" panose="020B0604020202020204" pitchFamily="34" charset="0"/>
                <a:ea typeface="Calibri" panose="020F0502020204030204" pitchFamily="34" charset="0"/>
                <a:cs typeface="Arial" panose="020B0604020202020204" pitchFamily="34" charset="0"/>
              </a:rPr>
              <a:t>Hrdlička, M., Kocourková, J., Malá, E. a kol.,</a:t>
            </a:r>
            <a:r>
              <a:rPr lang="cs-CZ" sz="1800" dirty="0">
                <a:effectLst/>
                <a:latin typeface="Arial" panose="020B0604020202020204" pitchFamily="34" charset="0"/>
                <a:ea typeface="Calibri" panose="020F0502020204030204" pitchFamily="34" charset="0"/>
                <a:cs typeface="Arial" panose="020B0604020202020204" pitchFamily="34" charset="0"/>
              </a:rPr>
              <a:t> Dětská a adolescentní psychiatrie, Portál, Praha, 2000</a:t>
            </a:r>
          </a:p>
          <a:p>
            <a:pPr marL="342900" lvl="0" indent="-342900" algn="just">
              <a:lnSpc>
                <a:spcPct val="115000"/>
              </a:lnSpc>
              <a:buFont typeface="Symbol" panose="05050102010706020507" pitchFamily="18" charset="2"/>
              <a:buChar char=""/>
            </a:pPr>
            <a:r>
              <a:rPr lang="cs-CZ" sz="1800" i="1" dirty="0" err="1">
                <a:effectLst/>
                <a:latin typeface="Arial" panose="020B0604020202020204" pitchFamily="34" charset="0"/>
                <a:ea typeface="Calibri" panose="020F0502020204030204" pitchFamily="34" charset="0"/>
                <a:cs typeface="Arial" panose="020B0604020202020204" pitchFamily="34" charset="0"/>
              </a:rPr>
              <a:t>Vodáčková</a:t>
            </a:r>
            <a:r>
              <a:rPr lang="cs-CZ" sz="1800" i="1" dirty="0">
                <a:effectLst/>
                <a:latin typeface="Arial" panose="020B0604020202020204" pitchFamily="34" charset="0"/>
                <a:ea typeface="Calibri" panose="020F0502020204030204" pitchFamily="34" charset="0"/>
                <a:cs typeface="Arial" panose="020B0604020202020204" pitchFamily="34" charset="0"/>
              </a:rPr>
              <a:t>, D.</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i="1" dirty="0">
                <a:effectLst/>
                <a:latin typeface="Arial" panose="020B0604020202020204" pitchFamily="34" charset="0"/>
                <a:ea typeface="Calibri" panose="020F0502020204030204" pitchFamily="34" charset="0"/>
                <a:cs typeface="Arial" panose="020B0604020202020204" pitchFamily="34" charset="0"/>
              </a:rPr>
              <a:t>a kol.,</a:t>
            </a:r>
            <a:r>
              <a:rPr lang="cs-CZ" sz="1800" dirty="0">
                <a:effectLst/>
                <a:latin typeface="Arial" panose="020B0604020202020204" pitchFamily="34" charset="0"/>
                <a:ea typeface="Calibri" panose="020F0502020204030204" pitchFamily="34" charset="0"/>
                <a:cs typeface="Arial" panose="020B0604020202020204" pitchFamily="34" charset="0"/>
              </a:rPr>
              <a:t> Krizová intervence, Portál, Praha, 2002 </a:t>
            </a:r>
          </a:p>
          <a:p>
            <a:pPr marL="342900" lvl="0" indent="-342900" algn="just">
              <a:lnSpc>
                <a:spcPct val="115000"/>
              </a:lnSpc>
              <a:buFont typeface="Symbol" panose="05050102010706020507" pitchFamily="18" charset="2"/>
              <a:buChar char=""/>
            </a:pPr>
            <a:r>
              <a:rPr lang="cs-CZ" sz="1800" i="1" dirty="0">
                <a:effectLst/>
                <a:latin typeface="Arial" panose="020B0604020202020204" pitchFamily="34" charset="0"/>
                <a:ea typeface="Calibri" panose="020F0502020204030204" pitchFamily="34" charset="0"/>
                <a:cs typeface="Arial" panose="020B0604020202020204" pitchFamily="34" charset="0"/>
              </a:rPr>
              <a:t>Seifertová, D., </a:t>
            </a:r>
            <a:r>
              <a:rPr lang="cs-CZ" sz="1800" i="1" dirty="0" err="1">
                <a:effectLst/>
                <a:latin typeface="Arial" panose="020B0604020202020204" pitchFamily="34" charset="0"/>
                <a:ea typeface="Calibri" panose="020F0502020204030204" pitchFamily="34" charset="0"/>
                <a:cs typeface="Arial" panose="020B0604020202020204" pitchFamily="34" charset="0"/>
              </a:rPr>
              <a:t>Praško</a:t>
            </a:r>
            <a:r>
              <a:rPr lang="cs-CZ" sz="1800" i="1" dirty="0">
                <a:effectLst/>
                <a:latin typeface="Arial" panose="020B0604020202020204" pitchFamily="34" charset="0"/>
                <a:ea typeface="Calibri" panose="020F0502020204030204" pitchFamily="34" charset="0"/>
                <a:cs typeface="Arial" panose="020B0604020202020204" pitchFamily="34" charset="0"/>
              </a:rPr>
              <a:t>, J., </a:t>
            </a:r>
            <a:r>
              <a:rPr lang="cs-CZ" sz="1800" i="1" dirty="0" err="1">
                <a:effectLst/>
                <a:latin typeface="Arial" panose="020B0604020202020204" pitchFamily="34" charset="0"/>
                <a:ea typeface="Calibri" panose="020F0502020204030204" pitchFamily="34" charset="0"/>
                <a:cs typeface="Arial" panose="020B0604020202020204" pitchFamily="34" charset="0"/>
              </a:rPr>
              <a:t>Höschl</a:t>
            </a:r>
            <a:r>
              <a:rPr lang="cs-CZ" sz="1800" i="1" dirty="0">
                <a:effectLst/>
                <a:latin typeface="Arial" panose="020B0604020202020204" pitchFamily="34" charset="0"/>
                <a:ea typeface="Calibri" panose="020F0502020204030204" pitchFamily="34" charset="0"/>
                <a:cs typeface="Arial" panose="020B0604020202020204" pitchFamily="34" charset="0"/>
              </a:rPr>
              <a:t>, C.,: </a:t>
            </a:r>
            <a:r>
              <a:rPr lang="cs-CZ" sz="1800" dirty="0">
                <a:effectLst/>
                <a:latin typeface="Arial" panose="020B0604020202020204" pitchFamily="34" charset="0"/>
                <a:ea typeface="Calibri" panose="020F0502020204030204" pitchFamily="34" charset="0"/>
                <a:cs typeface="Arial" panose="020B0604020202020204" pitchFamily="34" charset="0"/>
              </a:rPr>
              <a:t>Postupy v léčbě psychických poruch, Academia </a:t>
            </a:r>
            <a:r>
              <a:rPr lang="cs-CZ" sz="1800" dirty="0" err="1">
                <a:effectLst/>
                <a:latin typeface="Arial" panose="020B0604020202020204" pitchFamily="34" charset="0"/>
                <a:ea typeface="Calibri" panose="020F0502020204030204" pitchFamily="34" charset="0"/>
                <a:cs typeface="Arial" panose="020B0604020202020204" pitchFamily="34" charset="0"/>
              </a:rPr>
              <a:t>Medica</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dirty="0" err="1">
                <a:effectLst/>
                <a:latin typeface="Arial" panose="020B0604020202020204" pitchFamily="34" charset="0"/>
                <a:ea typeface="Calibri" panose="020F0502020204030204" pitchFamily="34" charset="0"/>
                <a:cs typeface="Arial" panose="020B0604020202020204" pitchFamily="34" charset="0"/>
              </a:rPr>
              <a:t>Pragensis</a:t>
            </a:r>
            <a:r>
              <a:rPr lang="cs-CZ" sz="1800" dirty="0">
                <a:effectLst/>
                <a:latin typeface="Arial" panose="020B0604020202020204" pitchFamily="34" charset="0"/>
                <a:ea typeface="Calibri" panose="020F0502020204030204" pitchFamily="34" charset="0"/>
                <a:cs typeface="Arial" panose="020B0604020202020204" pitchFamily="34" charset="0"/>
              </a:rPr>
              <a:t>, Praha, 2004</a:t>
            </a:r>
          </a:p>
          <a:p>
            <a:pPr marL="342900" lvl="0" indent="-342900" algn="just">
              <a:lnSpc>
                <a:spcPct val="115000"/>
              </a:lnSpc>
              <a:buFont typeface="Symbol" panose="05050102010706020507" pitchFamily="18" charset="2"/>
              <a:buChar char=""/>
            </a:pPr>
            <a:r>
              <a:rPr lang="cs-CZ" sz="1800" i="1" dirty="0" err="1">
                <a:effectLst/>
                <a:latin typeface="Arial" panose="020B0604020202020204" pitchFamily="34" charset="0"/>
                <a:ea typeface="Calibri" panose="020F0502020204030204" pitchFamily="34" charset="0"/>
                <a:cs typeface="Arial" panose="020B0604020202020204" pitchFamily="34" charset="0"/>
              </a:rPr>
              <a:t>Praško</a:t>
            </a:r>
            <a:r>
              <a:rPr lang="cs-CZ" sz="1800" i="1" dirty="0">
                <a:effectLst/>
                <a:latin typeface="Arial" panose="020B0604020202020204" pitchFamily="34" charset="0"/>
                <a:ea typeface="Calibri" panose="020F0502020204030204" pitchFamily="34" charset="0"/>
                <a:cs typeface="Arial" panose="020B0604020202020204" pitchFamily="34" charset="0"/>
              </a:rPr>
              <a:t>, J.</a:t>
            </a:r>
            <a:r>
              <a:rPr lang="cs-CZ" sz="1800" dirty="0">
                <a:effectLst/>
                <a:latin typeface="Arial" panose="020B0604020202020204" pitchFamily="34" charset="0"/>
                <a:ea typeface="Calibri" panose="020F0502020204030204" pitchFamily="34" charset="0"/>
                <a:cs typeface="Arial" panose="020B0604020202020204" pitchFamily="34" charset="0"/>
              </a:rPr>
              <a:t> a kol.: Psychické problémy u somaticky nemocných a základy lékařské psychologie, Univerzita Palackého v Olomouci, Olomouc, 2010</a:t>
            </a:r>
          </a:p>
          <a:p>
            <a:pPr marL="342900" lvl="0" indent="-342900" algn="just">
              <a:lnSpc>
                <a:spcPct val="115000"/>
              </a:lnSpc>
              <a:buFont typeface="Symbol" panose="05050102010706020507" pitchFamily="18" charset="2"/>
              <a:buChar char=""/>
            </a:pPr>
            <a:r>
              <a:rPr lang="cs-CZ" sz="1800" i="1" dirty="0" err="1">
                <a:effectLst/>
                <a:latin typeface="Arial" panose="020B0604020202020204" pitchFamily="34" charset="0"/>
                <a:ea typeface="Calibri" panose="020F0502020204030204" pitchFamily="34" charset="0"/>
                <a:cs typeface="Arial" panose="020B0604020202020204" pitchFamily="34" charset="0"/>
              </a:rPr>
              <a:t>Praško</a:t>
            </a:r>
            <a:r>
              <a:rPr lang="cs-CZ" sz="1800" i="1" dirty="0">
                <a:effectLst/>
                <a:latin typeface="Arial" panose="020B0604020202020204" pitchFamily="34" charset="0"/>
                <a:ea typeface="Calibri" panose="020F0502020204030204" pitchFamily="34" charset="0"/>
                <a:cs typeface="Arial" panose="020B0604020202020204" pitchFamily="34" charset="0"/>
              </a:rPr>
              <a:t>, J</a:t>
            </a:r>
            <a:r>
              <a:rPr lang="cs-CZ" sz="1800" dirty="0">
                <a:effectLst/>
                <a:latin typeface="Arial" panose="020B0604020202020204" pitchFamily="34" charset="0"/>
                <a:ea typeface="Calibri" panose="020F0502020204030204" pitchFamily="34" charset="0"/>
                <a:cs typeface="Arial" panose="020B0604020202020204" pitchFamily="34" charset="0"/>
              </a:rPr>
              <a:t>. </a:t>
            </a:r>
            <a:r>
              <a:rPr lang="cs-CZ" sz="1800" i="1" dirty="0">
                <a:effectLst/>
                <a:latin typeface="Arial" panose="020B0604020202020204" pitchFamily="34" charset="0"/>
                <a:ea typeface="Calibri" panose="020F0502020204030204" pitchFamily="34" charset="0"/>
                <a:cs typeface="Arial" panose="020B0604020202020204" pitchFamily="34" charset="0"/>
              </a:rPr>
              <a:t>a kol.:</a:t>
            </a:r>
            <a:r>
              <a:rPr lang="cs-CZ" sz="1800" dirty="0">
                <a:effectLst/>
                <a:latin typeface="Arial" panose="020B0604020202020204" pitchFamily="34" charset="0"/>
                <a:ea typeface="Calibri" panose="020F0502020204030204" pitchFamily="34" charset="0"/>
                <a:cs typeface="Arial" panose="020B0604020202020204" pitchFamily="34" charset="0"/>
              </a:rPr>
              <a:t> Obecná psychiatrie, Univerzita Palackého v Olomouci, Olomouc, 2011</a:t>
            </a:r>
          </a:p>
          <a:p>
            <a:pPr marL="342900" lvl="0" indent="-342900" algn="just">
              <a:lnSpc>
                <a:spcPct val="115000"/>
              </a:lnSpc>
              <a:spcAft>
                <a:spcPts val="1000"/>
              </a:spcAft>
              <a:buFont typeface="Symbol" panose="05050102010706020507" pitchFamily="18" charset="2"/>
              <a:buChar char=""/>
            </a:pPr>
            <a:r>
              <a:rPr lang="cs-CZ" sz="1800" i="1" dirty="0">
                <a:effectLst/>
                <a:latin typeface="Arial" panose="020B0604020202020204" pitchFamily="34" charset="0"/>
                <a:ea typeface="Calibri" panose="020F0502020204030204" pitchFamily="34" charset="0"/>
                <a:cs typeface="Arial" panose="020B0604020202020204" pitchFamily="34" charset="0"/>
              </a:rPr>
              <a:t>Látalová, K</a:t>
            </a:r>
            <a:r>
              <a:rPr lang="cs-CZ" sz="1800" dirty="0">
                <a:effectLst/>
                <a:latin typeface="Arial" panose="020B0604020202020204" pitchFamily="34" charset="0"/>
                <a:ea typeface="Calibri" panose="020F0502020204030204" pitchFamily="34" charset="0"/>
                <a:cs typeface="Arial" panose="020B0604020202020204" pitchFamily="34" charset="0"/>
              </a:rPr>
              <a:t>.: Agresivita v psychiatrii, Grada, Praha, 2013</a:t>
            </a:r>
          </a:p>
          <a:p>
            <a:endParaRPr lang="cs-CZ" dirty="0">
              <a:latin typeface="Arial" panose="020B0604020202020204" pitchFamily="34" charset="0"/>
              <a:cs typeface="Arial" panose="020B0604020202020204" pitchFamily="34" charset="0"/>
            </a:endParaRPr>
          </a:p>
          <a:p>
            <a:endParaRPr lang="cs-CZ" dirty="0">
              <a:latin typeface="Arial" panose="020B0604020202020204" pitchFamily="34" charset="0"/>
              <a:cs typeface="Arial" panose="020B0604020202020204" pitchFamily="34" charset="0"/>
            </a:endParaRPr>
          </a:p>
          <a:p>
            <a:r>
              <a:rPr lang="cs-CZ" dirty="0">
                <a:latin typeface="Arial" panose="020B0604020202020204" pitchFamily="34" charset="0"/>
                <a:cs typeface="Arial" panose="020B0604020202020204" pitchFamily="34" charset="0"/>
              </a:rPr>
              <a:t>Doporučené internetové zdroje</a:t>
            </a:r>
            <a:r>
              <a:rPr lang="cs-CZ" dirty="0"/>
              <a:t>:</a:t>
            </a:r>
          </a:p>
          <a:p>
            <a:endParaRPr lang="cs-CZ" dirty="0"/>
          </a:p>
          <a:p>
            <a:r>
              <a:rPr lang="pl-PL" dirty="0">
                <a:hlinkClick r:id="rId2"/>
              </a:rPr>
              <a:t>ŽIVOT ZA ZDÍ – YouTube</a:t>
            </a:r>
            <a:endParaRPr lang="pl-PL" dirty="0"/>
          </a:p>
          <a:p>
            <a:endParaRPr lang="pl-PL" dirty="0"/>
          </a:p>
          <a:p>
            <a:endParaRPr lang="cs-CZ" dirty="0"/>
          </a:p>
        </p:txBody>
      </p:sp>
    </p:spTree>
    <p:extLst>
      <p:ext uri="{BB962C8B-B14F-4D97-AF65-F5344CB8AC3E}">
        <p14:creationId xmlns:p14="http://schemas.microsoft.com/office/powerpoint/2010/main" val="51875294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B826A7D9-E3FA-3C73-3E9E-0A84F992E435}"/>
              </a:ext>
            </a:extLst>
          </p:cNvPr>
          <p:cNvSpPr txBox="1"/>
          <p:nvPr/>
        </p:nvSpPr>
        <p:spPr>
          <a:xfrm>
            <a:off x="2266121" y="1510748"/>
            <a:ext cx="7265504" cy="4154984"/>
          </a:xfrm>
          <a:prstGeom prst="rect">
            <a:avLst/>
          </a:prstGeom>
          <a:noFill/>
        </p:spPr>
        <p:txBody>
          <a:bodyPr wrap="square" rtlCol="0">
            <a:spAutoFit/>
          </a:bodyPr>
          <a:lstStyle/>
          <a:p>
            <a:pPr algn="ctr"/>
            <a:endParaRPr lang="cs-CZ" sz="2400" dirty="0"/>
          </a:p>
          <a:p>
            <a:pPr algn="ctr"/>
            <a:endParaRPr lang="cs-CZ" sz="2400" dirty="0"/>
          </a:p>
          <a:p>
            <a:pPr algn="ctr"/>
            <a:endParaRPr lang="cs-CZ" sz="2400" dirty="0"/>
          </a:p>
          <a:p>
            <a:pPr algn="ctr"/>
            <a:endParaRPr lang="cs-CZ" sz="2400" dirty="0"/>
          </a:p>
          <a:p>
            <a:pPr algn="ctr"/>
            <a:endParaRPr lang="cs-CZ" sz="2400" dirty="0"/>
          </a:p>
          <a:p>
            <a:pPr algn="ctr"/>
            <a:endParaRPr lang="cs-CZ" sz="2400" dirty="0"/>
          </a:p>
          <a:p>
            <a:pPr algn="ctr"/>
            <a:endParaRPr lang="cs-CZ" sz="2400" dirty="0"/>
          </a:p>
          <a:p>
            <a:pPr algn="ctr"/>
            <a:r>
              <a:rPr lang="cs-CZ" sz="2400" dirty="0"/>
              <a:t>Děkuji za pozornost.</a:t>
            </a:r>
          </a:p>
          <a:p>
            <a:pPr algn="ctr"/>
            <a:endParaRPr lang="cs-CZ" sz="2400" dirty="0"/>
          </a:p>
          <a:p>
            <a:pPr algn="ctr"/>
            <a:endParaRPr lang="cs-CZ" sz="2400" dirty="0"/>
          </a:p>
          <a:p>
            <a:pPr algn="ctr"/>
            <a:r>
              <a:rPr lang="cs-CZ" sz="1400" i="1" dirty="0"/>
              <a:t>kontakt: eva.navratil@seznam.cz</a:t>
            </a:r>
          </a:p>
        </p:txBody>
      </p:sp>
    </p:spTree>
    <p:extLst>
      <p:ext uri="{BB962C8B-B14F-4D97-AF65-F5344CB8AC3E}">
        <p14:creationId xmlns:p14="http://schemas.microsoft.com/office/powerpoint/2010/main" val="2851621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DBC607A2-704F-2AB2-89AA-16844CE8CD58}"/>
              </a:ext>
            </a:extLst>
          </p:cNvPr>
          <p:cNvSpPr txBox="1"/>
          <p:nvPr/>
        </p:nvSpPr>
        <p:spPr>
          <a:xfrm>
            <a:off x="1520687" y="795130"/>
            <a:ext cx="9203635" cy="5534849"/>
          </a:xfrm>
          <a:prstGeom prst="rect">
            <a:avLst/>
          </a:prstGeom>
          <a:noFill/>
        </p:spPr>
        <p:txBody>
          <a:bodyPr wrap="square" rtlCol="0">
            <a:spAutoFit/>
          </a:bodyPr>
          <a:lstStyle/>
          <a:p>
            <a:pPr algn="just"/>
            <a:r>
              <a:rPr lang="cs-CZ" sz="2400" b="1" u="sng" dirty="0"/>
              <a:t>Myšlení a jeho  poruchy</a:t>
            </a:r>
          </a:p>
          <a:p>
            <a:pPr algn="just"/>
            <a:endParaRPr lang="cs-CZ" dirty="0"/>
          </a:p>
          <a:p>
            <a:pPr algn="just"/>
            <a:r>
              <a:rPr lang="cs-CZ" sz="1800" dirty="0">
                <a:effectLst/>
                <a:ea typeface="Arial" panose="020B0604020202020204" pitchFamily="34" charset="0"/>
                <a:cs typeface="Arial" panose="020B0604020202020204" pitchFamily="34" charset="0"/>
              </a:rPr>
              <a:t>Myšlení je nejvyšší forma poznávací činnosti, psychický proces, který umožňuje zprostředkované poznání skutečnosti. Myšlení je neodmyslitelně spojeno s řečí, protože na nejvyšší úrovni se odehrává prostřednictvím slov.</a:t>
            </a:r>
          </a:p>
          <a:p>
            <a:pPr algn="just"/>
            <a:endParaRPr lang="cs-CZ" dirty="0">
              <a:ea typeface="Arial" panose="020B0604020202020204" pitchFamily="34" charset="0"/>
              <a:cs typeface="Arial" panose="020B0604020202020204" pitchFamily="34" charset="0"/>
            </a:endParaRPr>
          </a:p>
          <a:p>
            <a:pPr algn="just">
              <a:spcBef>
                <a:spcPts val="200"/>
              </a:spcBef>
            </a:pPr>
            <a:r>
              <a:rPr lang="cs-CZ" sz="1800" b="1" dirty="0">
                <a:effectLst/>
                <a:ea typeface="Times New Roman" panose="02020603050405020304" pitchFamily="18" charset="0"/>
                <a:cs typeface="Times New Roman" panose="02020603050405020304" pitchFamily="18" charset="0"/>
              </a:rPr>
              <a:t>Kvantitativní poruchy myšlení</a:t>
            </a:r>
            <a:endParaRPr lang="cs-CZ" sz="1800" b="1" dirty="0">
              <a:effectLst/>
              <a:ea typeface="Arial" panose="020B0604020202020204" pitchFamily="34" charset="0"/>
              <a:cs typeface="Arial" panose="020B0604020202020204" pitchFamily="34" charset="0"/>
            </a:endParaRPr>
          </a:p>
          <a:p>
            <a:pPr algn="just">
              <a:spcBef>
                <a:spcPts val="1200"/>
              </a:spcBef>
              <a:spcAft>
                <a:spcPts val="1200"/>
              </a:spcAft>
            </a:pPr>
            <a:r>
              <a:rPr lang="cs-CZ" sz="1800" u="sng" dirty="0">
                <a:effectLst/>
                <a:ea typeface="Arial" panose="020B0604020202020204" pitchFamily="34" charset="0"/>
                <a:cs typeface="Arial" panose="020B0604020202020204" pitchFamily="34" charset="0"/>
              </a:rPr>
              <a:t>Útlum</a:t>
            </a:r>
            <a:r>
              <a:rPr lang="cs-CZ" sz="1800" dirty="0">
                <a:effectLst/>
                <a:ea typeface="Arial" panose="020B0604020202020204" pitchFamily="34" charset="0"/>
                <a:cs typeface="Arial" panose="020B0604020202020204" pitchFamily="34" charset="0"/>
              </a:rPr>
              <a:t>: Zpomalení myšlenkových procesů, vyznačuje se nedostatkem spontánnosti, malým počtem asociací, myšlenkový proces navazuje až na silný podnět. Vyskytuje se při vyčerpání, závažných onemocněních, intoxikacích, stejně tak jako u duševních poruch – mentální retardace, demence, deprese…</a:t>
            </a:r>
          </a:p>
          <a:p>
            <a:pPr algn="just">
              <a:spcBef>
                <a:spcPts val="1200"/>
              </a:spcBef>
              <a:spcAft>
                <a:spcPts val="1200"/>
              </a:spcAft>
            </a:pPr>
            <a:r>
              <a:rPr lang="cs-CZ" sz="1800" u="sng" dirty="0">
                <a:effectLst/>
                <a:ea typeface="Arial" panose="020B0604020202020204" pitchFamily="34" charset="0"/>
                <a:cs typeface="Arial" panose="020B0604020202020204" pitchFamily="34" charset="0"/>
              </a:rPr>
              <a:t>Zrychlení</a:t>
            </a:r>
            <a:r>
              <a:rPr lang="cs-CZ" sz="1800" dirty="0">
                <a:effectLst/>
                <a:ea typeface="Arial" panose="020B0604020202020204" pitchFamily="34" charset="0"/>
                <a:cs typeface="Arial" panose="020B0604020202020204" pitchFamily="34" charset="0"/>
              </a:rPr>
              <a:t>: vyznačuje se zrychlením představ a asociací, které se stávají povrchnějšími, myšlení při zrychlení postupně ztrácí schopnost sledovat determinující tendenci při dosahování cíle, více podléhá konstelačním podmínkám, cíl se často mění. Vyskytuje se mírně při veselé náladě, v euforii, na počátku některých intoxikací (alkohol…), v mánii.</a:t>
            </a:r>
          </a:p>
          <a:p>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837546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DF85315-B389-D6F9-D78A-4AB53F57E365}"/>
              </a:ext>
            </a:extLst>
          </p:cNvPr>
          <p:cNvSpPr txBox="1"/>
          <p:nvPr/>
        </p:nvSpPr>
        <p:spPr>
          <a:xfrm>
            <a:off x="1560443" y="844826"/>
            <a:ext cx="8776253" cy="6150402"/>
          </a:xfrm>
          <a:prstGeom prst="rect">
            <a:avLst/>
          </a:prstGeom>
          <a:noFill/>
        </p:spPr>
        <p:txBody>
          <a:bodyPr wrap="square" rtlCol="0">
            <a:spAutoFit/>
          </a:bodyPr>
          <a:lstStyle/>
          <a:p>
            <a:pPr algn="just">
              <a:spcBef>
                <a:spcPts val="400"/>
              </a:spcBef>
              <a:spcAft>
                <a:spcPts val="200"/>
              </a:spcAft>
            </a:pPr>
            <a:r>
              <a:rPr lang="cs-CZ" sz="1800" b="1" i="0" dirty="0">
                <a:effectLst/>
                <a:latin typeface="Arial" panose="020B0604020202020204" pitchFamily="34" charset="0"/>
                <a:ea typeface="Times New Roman" panose="02020603050405020304" pitchFamily="18" charset="0"/>
                <a:cs typeface="Times New Roman" panose="02020603050405020304" pitchFamily="18" charset="0"/>
              </a:rPr>
              <a:t>Poruchy struktury myšlení</a:t>
            </a:r>
            <a:endParaRPr lang="cs-CZ" sz="1800" b="1" i="1" dirty="0">
              <a:effectLst/>
              <a:latin typeface="Aptos" panose="020B0004020202020204" pitchFamily="34" charset="0"/>
              <a:ea typeface="Times New Roman" panose="02020603050405020304" pitchFamily="18" charset="0"/>
              <a:cs typeface="Times New Roman" panose="02020603050405020304" pitchFamily="18" charset="0"/>
            </a:endParaRPr>
          </a:p>
          <a:p>
            <a:pPr marL="342900" lvl="0" indent="-342900" algn="just">
              <a:spcBef>
                <a:spcPts val="1200"/>
              </a:spcBef>
              <a:spcAft>
                <a:spcPts val="1200"/>
              </a:spcAft>
              <a:buFont typeface="Symbol" panose="05050102010706020507" pitchFamily="18" charset="2"/>
              <a:buChar char=""/>
            </a:pPr>
            <a:r>
              <a:rPr lang="cs-CZ" sz="1800" dirty="0">
                <a:effectLst/>
                <a:latin typeface="Arial" panose="020B0604020202020204" pitchFamily="34" charset="0"/>
                <a:ea typeface="Arial" panose="020B0604020202020204" pitchFamily="34" charset="0"/>
                <a:cs typeface="Arial" panose="020B0604020202020204" pitchFamily="34" charset="0"/>
              </a:rPr>
              <a:t>roztržité myšlení: neumožňuje soustředění na konkrétní úkol</a:t>
            </a:r>
            <a:endParaRPr lang="cs-CZ" dirty="0">
              <a:latin typeface="Times New Roman" panose="02020603050405020304" pitchFamily="18" charset="0"/>
              <a:ea typeface="Arial" panose="020B0604020202020204" pitchFamily="34" charset="0"/>
              <a:cs typeface="Arial" panose="020B0604020202020204" pitchFamily="34" charset="0"/>
            </a:endParaRPr>
          </a:p>
          <a:p>
            <a:pPr marL="342900" lvl="0" indent="-342900" algn="just">
              <a:spcBef>
                <a:spcPts val="1200"/>
              </a:spcBef>
              <a:spcAft>
                <a:spcPts val="1200"/>
              </a:spcAft>
              <a:buFont typeface="Symbol" panose="05050102010706020507" pitchFamily="18" charset="2"/>
              <a:buChar char=""/>
            </a:pPr>
            <a:r>
              <a:rPr lang="cs-CZ" sz="1800" dirty="0">
                <a:effectLst/>
                <a:latin typeface="Arial" panose="020B0604020202020204" pitchFamily="34" charset="0"/>
                <a:ea typeface="Arial" panose="020B0604020202020204" pitchFamily="34" charset="0"/>
                <a:cs typeface="Arial" panose="020B0604020202020204" pitchFamily="34" charset="0"/>
              </a:rPr>
              <a:t>ulpívavé myšlení: stálé vracení se k jedné představě, větě nebo slově</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marL="342900" lvl="0" indent="-342900" algn="just">
              <a:spcBef>
                <a:spcPts val="1200"/>
              </a:spcBef>
              <a:spcAft>
                <a:spcPts val="1200"/>
              </a:spcAft>
              <a:buFont typeface="Symbol" panose="05050102010706020507" pitchFamily="18" charset="2"/>
              <a:buChar char=""/>
            </a:pPr>
            <a:r>
              <a:rPr lang="cs-CZ" sz="1800" dirty="0">
                <a:effectLst/>
                <a:latin typeface="Arial" panose="020B0604020202020204" pitchFamily="34" charset="0"/>
                <a:ea typeface="Arial" panose="020B0604020202020204" pitchFamily="34" charset="0"/>
                <a:cs typeface="Arial" panose="020B0604020202020204" pitchFamily="34" charset="0"/>
              </a:rPr>
              <a:t>nevýpravné myšlení: nemocný setrvává na jedné představě, kolem níž se mu vybavuje řada nepodstatných myšlenek a k níž se stále vrací</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marL="342900" lvl="0" indent="-342900" algn="just">
              <a:spcBef>
                <a:spcPts val="1200"/>
              </a:spcBef>
              <a:spcAft>
                <a:spcPts val="1200"/>
              </a:spcAft>
              <a:buFont typeface="Symbol" panose="05050102010706020507" pitchFamily="18" charset="2"/>
              <a:buChar char=""/>
            </a:pPr>
            <a:r>
              <a:rPr lang="cs-CZ" sz="1800" dirty="0" err="1">
                <a:effectLst/>
                <a:latin typeface="Arial" panose="020B0604020202020204" pitchFamily="34" charset="0"/>
                <a:ea typeface="Arial" panose="020B0604020202020204" pitchFamily="34" charset="0"/>
                <a:cs typeface="Arial" panose="020B0604020202020204" pitchFamily="34" charset="0"/>
              </a:rPr>
              <a:t>zabíhavé</a:t>
            </a:r>
            <a:r>
              <a:rPr lang="cs-CZ" sz="1800" dirty="0">
                <a:effectLst/>
                <a:latin typeface="Arial" panose="020B0604020202020204" pitchFamily="34" charset="0"/>
                <a:ea typeface="Arial" panose="020B0604020202020204" pitchFamily="34" charset="0"/>
                <a:cs typeface="Arial" panose="020B0604020202020204" pitchFamily="34" charset="0"/>
              </a:rPr>
              <a:t> myšlení: nedosahuje cíle přímočaře, ale oklikami přes nepodstatné myšlenky</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marL="342900" lvl="0" indent="-342900" algn="just">
              <a:spcBef>
                <a:spcPts val="1200"/>
              </a:spcBef>
              <a:spcAft>
                <a:spcPts val="1200"/>
              </a:spcAft>
              <a:buFont typeface="Symbol" panose="05050102010706020507" pitchFamily="18" charset="2"/>
              <a:buChar char=""/>
            </a:pPr>
            <a:r>
              <a:rPr lang="cs-CZ" sz="1800" dirty="0">
                <a:effectLst/>
                <a:latin typeface="Arial" panose="020B0604020202020204" pitchFamily="34" charset="0"/>
                <a:ea typeface="Arial" panose="020B0604020202020204" pitchFamily="34" charset="0"/>
                <a:cs typeface="Arial" panose="020B0604020202020204" pitchFamily="34" charset="0"/>
              </a:rPr>
              <a:t>inkoherentní (nesouvislé) myšlení: jednotlivé myšlenkové tvary (pojmy, představy i jejich verbální vyjádření) jsou kladeny vedle sebe zcela bez logických, eventuálně i gramatických vazeb</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marL="342900" lvl="0" indent="-342900" algn="just">
              <a:spcBef>
                <a:spcPts val="1200"/>
              </a:spcBef>
              <a:spcAft>
                <a:spcPts val="1200"/>
              </a:spcAft>
              <a:buFont typeface="Symbol" panose="05050102010706020507" pitchFamily="18" charset="2"/>
              <a:buChar char=""/>
            </a:pPr>
            <a:r>
              <a:rPr lang="cs-CZ" sz="1800" dirty="0">
                <a:effectLst/>
                <a:latin typeface="Arial" panose="020B0604020202020204" pitchFamily="34" charset="0"/>
                <a:ea typeface="Arial" panose="020B0604020202020204" pitchFamily="34" charset="0"/>
                <a:cs typeface="Arial" panose="020B0604020202020204" pitchFamily="34" charset="0"/>
              </a:rPr>
              <a:t>symbolické myšlení: přiřazuje běžným faktům širší význam, při magickém myšlení význam nadpřirozený</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algn="just">
              <a:spcBef>
                <a:spcPts val="1200"/>
              </a:spcBef>
              <a:spcAft>
                <a:spcPts val="1200"/>
              </a:spcAft>
            </a:pPr>
            <a:r>
              <a:rPr lang="cs-CZ" sz="1800" dirty="0">
                <a:effectLst/>
                <a:latin typeface="Arial" panose="020B0604020202020204" pitchFamily="34" charset="0"/>
                <a:ea typeface="Arial" panose="020B0604020202020204" pitchFamily="34" charset="0"/>
                <a:cs typeface="Arial" panose="020B0604020202020204" pitchFamily="34" charset="0"/>
              </a:rPr>
              <a:t> </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endParaRPr lang="cs-CZ" dirty="0"/>
          </a:p>
        </p:txBody>
      </p:sp>
    </p:spTree>
    <p:extLst>
      <p:ext uri="{BB962C8B-B14F-4D97-AF65-F5344CB8AC3E}">
        <p14:creationId xmlns:p14="http://schemas.microsoft.com/office/powerpoint/2010/main" val="3819674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A3E3613-9619-2E1F-46BD-319301EE9FD2}"/>
              </a:ext>
            </a:extLst>
          </p:cNvPr>
          <p:cNvSpPr txBox="1"/>
          <p:nvPr/>
        </p:nvSpPr>
        <p:spPr>
          <a:xfrm>
            <a:off x="1550504" y="934279"/>
            <a:ext cx="8895522" cy="4247317"/>
          </a:xfrm>
          <a:prstGeom prst="rect">
            <a:avLst/>
          </a:prstGeom>
          <a:noFill/>
        </p:spPr>
        <p:txBody>
          <a:bodyPr wrap="square" rtlCol="0">
            <a:spAutoFit/>
          </a:bodyPr>
          <a:lstStyle/>
          <a:p>
            <a:r>
              <a:rPr lang="cs-CZ" sz="1800" b="1" u="sng" dirty="0">
                <a:effectLst/>
                <a:latin typeface="Arial" panose="020B0604020202020204" pitchFamily="34" charset="0"/>
                <a:ea typeface="Times New Roman" panose="02020603050405020304" pitchFamily="18" charset="0"/>
                <a:cs typeface="Times New Roman" panose="02020603050405020304" pitchFamily="18" charset="0"/>
              </a:rPr>
              <a:t>Kvalitativní poruchy myšlení</a:t>
            </a:r>
          </a:p>
          <a:p>
            <a:endParaRPr lang="cs-CZ"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cs-CZ" sz="1800" b="0" u="sng" dirty="0">
                <a:effectLst/>
                <a:latin typeface="Arial" panose="020B0604020202020204" pitchFamily="34" charset="0"/>
                <a:ea typeface="Times New Roman" panose="02020603050405020304" pitchFamily="18" charset="0"/>
                <a:cs typeface="Arial" panose="020B0604020202020204" pitchFamily="34" charset="0"/>
              </a:rPr>
              <a:t>Bludy</a:t>
            </a:r>
            <a:r>
              <a:rPr lang="cs-CZ" sz="1800" b="0" dirty="0">
                <a:effectLst/>
                <a:latin typeface="Arial" panose="020B0604020202020204" pitchFamily="34" charset="0"/>
                <a:ea typeface="Times New Roman" panose="02020603050405020304" pitchFamily="18"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Blud je mylné přesvědčení, které vzniká na chorobném podkladu (nedochází k němu za fyziologických podmínek, je vždy součástí duševní poruchy), je nevývratné a má individuální charakter (není výsledkem obecného mínění, je v rozporu s okolím). Často má patologický vliv na chování. Nejčastějšími typy bludů jsou bludy paranoidní, velikášské (expanzivní) a </a:t>
            </a:r>
            <a:r>
              <a:rPr lang="cs-CZ" sz="1800" dirty="0" err="1">
                <a:effectLst/>
                <a:latin typeface="Arial" panose="020B0604020202020204" pitchFamily="34" charset="0"/>
                <a:ea typeface="Arial" panose="020B0604020202020204" pitchFamily="34" charset="0"/>
                <a:cs typeface="Arial" panose="020B0604020202020204" pitchFamily="34" charset="0"/>
              </a:rPr>
              <a:t>mikromanické</a:t>
            </a:r>
            <a:r>
              <a:rPr lang="cs-CZ" sz="1800" dirty="0">
                <a:effectLst/>
                <a:latin typeface="Arial" panose="020B0604020202020204" pitchFamily="34" charset="0"/>
                <a:ea typeface="Arial" panose="020B0604020202020204" pitchFamily="34" charset="0"/>
                <a:cs typeface="Arial" panose="020B0604020202020204" pitchFamily="34" charset="0"/>
              </a:rPr>
              <a:t> (depresivní).</a:t>
            </a:r>
            <a:endParaRPr lang="cs-CZ" sz="1800" dirty="0">
              <a:effectLst/>
              <a:latin typeface="Times New Roman" panose="02020603050405020304" pitchFamily="18" charset="0"/>
              <a:ea typeface="Arial" panose="020B0604020202020204" pitchFamily="34" charset="0"/>
              <a:cs typeface="Arial" panose="020B0604020202020204" pitchFamily="34" charset="0"/>
            </a:endParaRPr>
          </a:p>
          <a:p>
            <a:pPr marL="285750" indent="-285750" algn="just">
              <a:buFont typeface="Arial" panose="020B0604020202020204" pitchFamily="34" charset="0"/>
              <a:buChar char="•"/>
            </a:pPr>
            <a:endParaRPr lang="cs-CZ" sz="1800" dirty="0">
              <a:effectLst/>
              <a:latin typeface="Arial" panose="020B0604020202020204" pitchFamily="34" charset="0"/>
              <a:ea typeface="Times New Roman" panose="02020603050405020304" pitchFamily="18" charset="0"/>
              <a:cs typeface="Arial" panose="020B0604020202020204" pitchFamily="34" charset="0"/>
            </a:endParaRPr>
          </a:p>
          <a:p>
            <a:pPr marL="285750" indent="-285750" algn="just">
              <a:buFont typeface="Arial" panose="020B0604020202020204" pitchFamily="34" charset="0"/>
              <a:buChar char="•"/>
            </a:pPr>
            <a:r>
              <a:rPr lang="cs-CZ" u="sng" dirty="0">
                <a:latin typeface="Arial" panose="020B0604020202020204" pitchFamily="34" charset="0"/>
                <a:ea typeface="Times New Roman" panose="02020603050405020304" pitchFamily="18" charset="0"/>
                <a:cs typeface="Arial" panose="020B0604020202020204" pitchFamily="34" charset="0"/>
              </a:rPr>
              <a:t>Vtíravé myšlenky (obsese)</a:t>
            </a:r>
            <a:r>
              <a:rPr lang="cs-CZ" dirty="0">
                <a:latin typeface="Arial" panose="020B0604020202020204" pitchFamily="34" charset="0"/>
                <a:ea typeface="Times New Roman" panose="02020603050405020304" pitchFamily="18" charset="0"/>
                <a:cs typeface="Arial" panose="020B0604020202020204" pitchFamily="34" charset="0"/>
              </a:rPr>
              <a:t>: </a:t>
            </a:r>
            <a:r>
              <a:rPr lang="cs-CZ" sz="1800" dirty="0">
                <a:effectLst/>
                <a:latin typeface="Arial" panose="020B0604020202020204" pitchFamily="34" charset="0"/>
                <a:ea typeface="Arial" panose="020B0604020202020204" pitchFamily="34" charset="0"/>
                <a:cs typeface="Arial" panose="020B0604020202020204" pitchFamily="34" charset="0"/>
              </a:rPr>
              <a:t>Zvláštní skupina poruch myšlení (někdy řazená mezi obsahové poruchy), jejichž hlavní patologií je vtíravost, jakou se vnucují do mysli proti vůli subjektu a nedají se potlačit. Subjekt je vnímá jako cizí element, který ruší běh jeho soustředění a cílené jednání, na rozdíl od bludu na ně má náhled. Při snaze vzdorovat sílí úzkost a tenze. </a:t>
            </a:r>
          </a:p>
          <a:p>
            <a:pPr marL="285750" indent="-285750">
              <a:buFont typeface="Arial" panose="020B0604020202020204" pitchFamily="34" charset="0"/>
              <a:buChar char="•"/>
            </a:pPr>
            <a:endParaRPr lang="cs-CZ" dirty="0">
              <a:latin typeface="Arial" panose="020B0604020202020204" pitchFamily="34" charset="0"/>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cs-CZ" sz="1800" b="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882484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docProps/app.xml><?xml version="1.0" encoding="utf-8"?>
<Properties xmlns="http://schemas.openxmlformats.org/officeDocument/2006/extended-properties" xmlns:vt="http://schemas.openxmlformats.org/officeDocument/2006/docPropsVTypes">
  <Template>{94EA9416-380C-433B-B358-84F27F385044}tf16401375</Template>
  <TotalTime>451</TotalTime>
  <Words>10153</Words>
  <Application>Microsoft Office PowerPoint</Application>
  <PresentationFormat>Širokoúhlá obrazovka</PresentationFormat>
  <Paragraphs>414</Paragraphs>
  <Slides>65</Slides>
  <Notes>0</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65</vt:i4>
      </vt:variant>
    </vt:vector>
  </HeadingPairs>
  <TitlesOfParts>
    <vt:vector size="75" baseType="lpstr">
      <vt:lpstr>Aptos</vt:lpstr>
      <vt:lpstr>Arial</vt:lpstr>
      <vt:lpstr>Calibri</vt:lpstr>
      <vt:lpstr>MS Shell Dlg 2</vt:lpstr>
      <vt:lpstr>Roboto</vt:lpstr>
      <vt:lpstr>Symbol</vt:lpstr>
      <vt:lpstr>Times New Roman</vt:lpstr>
      <vt:lpstr>Wingdings</vt:lpstr>
      <vt:lpstr>Wingdings 3</vt:lpstr>
      <vt:lpstr>Madison</vt:lpstr>
      <vt:lpstr>PSYCHOPATOLOGIE PRO POMÁHAJÍCÍ PROFESE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Eva Navrátilová</dc:creator>
  <cp:lastModifiedBy>Eva Navrátilová</cp:lastModifiedBy>
  <cp:revision>1</cp:revision>
  <dcterms:created xsi:type="dcterms:W3CDTF">2024-09-08T12:33:07Z</dcterms:created>
  <dcterms:modified xsi:type="dcterms:W3CDTF">2024-11-03T08:30:19Z</dcterms:modified>
</cp:coreProperties>
</file>