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8F2F73-3AE9-4E41-9359-3A7D5AE2F786}" v="1" dt="2023-04-17T14:26:49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Gallus" userId="7c0d94ae4204d404" providerId="LiveId" clId="{C58F2F73-3AE9-4E41-9359-3A7D5AE2F786}"/>
    <pc:docChg chg="undo custSel addSld modSld">
      <pc:chgData name="Petr Gallus" userId="7c0d94ae4204d404" providerId="LiveId" clId="{C58F2F73-3AE9-4E41-9359-3A7D5AE2F786}" dt="2023-04-18T13:04:08.338" v="3514" actId="20577"/>
      <pc:docMkLst>
        <pc:docMk/>
      </pc:docMkLst>
      <pc:sldChg chg="modSp mod">
        <pc:chgData name="Petr Gallus" userId="7c0d94ae4204d404" providerId="LiveId" clId="{C58F2F73-3AE9-4E41-9359-3A7D5AE2F786}" dt="2023-04-17T14:22:41.462" v="3075" actId="20577"/>
        <pc:sldMkLst>
          <pc:docMk/>
          <pc:sldMk cId="3752880383" sldId="257"/>
        </pc:sldMkLst>
        <pc:spChg chg="mod">
          <ac:chgData name="Petr Gallus" userId="7c0d94ae4204d404" providerId="LiveId" clId="{C58F2F73-3AE9-4E41-9359-3A7D5AE2F786}" dt="2023-04-14T08:26:50.162" v="224" actId="14100"/>
          <ac:spMkLst>
            <pc:docMk/>
            <pc:sldMk cId="3752880383" sldId="257"/>
            <ac:spMk id="5" creationId="{00000000-0000-0000-0000-000000000000}"/>
          </ac:spMkLst>
        </pc:spChg>
        <pc:spChg chg="mod">
          <ac:chgData name="Petr Gallus" userId="7c0d94ae4204d404" providerId="LiveId" clId="{C58F2F73-3AE9-4E41-9359-3A7D5AE2F786}" dt="2023-04-17T14:22:41.462" v="3075" actId="20577"/>
          <ac:spMkLst>
            <pc:docMk/>
            <pc:sldMk cId="3752880383" sldId="257"/>
            <ac:spMk id="6" creationId="{00000000-0000-0000-0000-000000000000}"/>
          </ac:spMkLst>
        </pc:spChg>
      </pc:sldChg>
      <pc:sldChg chg="modSp mod">
        <pc:chgData name="Petr Gallus" userId="7c0d94ae4204d404" providerId="LiveId" clId="{C58F2F73-3AE9-4E41-9359-3A7D5AE2F786}" dt="2023-04-14T08:32:02.318" v="534" actId="20577"/>
        <pc:sldMkLst>
          <pc:docMk/>
          <pc:sldMk cId="901643639" sldId="258"/>
        </pc:sldMkLst>
        <pc:spChg chg="mod">
          <ac:chgData name="Petr Gallus" userId="7c0d94ae4204d404" providerId="LiveId" clId="{C58F2F73-3AE9-4E41-9359-3A7D5AE2F786}" dt="2023-04-14T08:32:02.318" v="534" actId="20577"/>
          <ac:spMkLst>
            <pc:docMk/>
            <pc:sldMk cId="901643639" sldId="258"/>
            <ac:spMk id="5" creationId="{00000000-0000-0000-0000-000000000000}"/>
          </ac:spMkLst>
        </pc:spChg>
      </pc:sldChg>
      <pc:sldChg chg="modSp mod">
        <pc:chgData name="Petr Gallus" userId="7c0d94ae4204d404" providerId="LiveId" clId="{C58F2F73-3AE9-4E41-9359-3A7D5AE2F786}" dt="2023-04-14T08:34:18.271" v="641" actId="20577"/>
        <pc:sldMkLst>
          <pc:docMk/>
          <pc:sldMk cId="3175688244" sldId="259"/>
        </pc:sldMkLst>
        <pc:spChg chg="mod">
          <ac:chgData name="Petr Gallus" userId="7c0d94ae4204d404" providerId="LiveId" clId="{C58F2F73-3AE9-4E41-9359-3A7D5AE2F786}" dt="2023-04-14T08:34:18.271" v="641" actId="20577"/>
          <ac:spMkLst>
            <pc:docMk/>
            <pc:sldMk cId="3175688244" sldId="259"/>
            <ac:spMk id="3" creationId="{00000000-0000-0000-0000-000000000000}"/>
          </ac:spMkLst>
        </pc:spChg>
      </pc:sldChg>
      <pc:sldChg chg="modSp mod">
        <pc:chgData name="Petr Gallus" userId="7c0d94ae4204d404" providerId="LiveId" clId="{C58F2F73-3AE9-4E41-9359-3A7D5AE2F786}" dt="2023-04-18T13:04:08.338" v="3514" actId="20577"/>
        <pc:sldMkLst>
          <pc:docMk/>
          <pc:sldMk cId="294509803" sldId="260"/>
        </pc:sldMkLst>
        <pc:spChg chg="mod">
          <ac:chgData name="Petr Gallus" userId="7c0d94ae4204d404" providerId="LiveId" clId="{C58F2F73-3AE9-4E41-9359-3A7D5AE2F786}" dt="2023-04-14T08:57:26.161" v="1946" actId="1076"/>
          <ac:spMkLst>
            <pc:docMk/>
            <pc:sldMk cId="294509803" sldId="260"/>
            <ac:spMk id="2" creationId="{00000000-0000-0000-0000-000000000000}"/>
          </ac:spMkLst>
        </pc:spChg>
        <pc:spChg chg="mod">
          <ac:chgData name="Petr Gallus" userId="7c0d94ae4204d404" providerId="LiveId" clId="{C58F2F73-3AE9-4E41-9359-3A7D5AE2F786}" dt="2023-04-18T13:04:08.338" v="3514" actId="20577"/>
          <ac:spMkLst>
            <pc:docMk/>
            <pc:sldMk cId="294509803" sldId="260"/>
            <ac:spMk id="3" creationId="{00000000-0000-0000-0000-000000000000}"/>
          </ac:spMkLst>
        </pc:spChg>
      </pc:sldChg>
      <pc:sldChg chg="modSp mod">
        <pc:chgData name="Petr Gallus" userId="7c0d94ae4204d404" providerId="LiveId" clId="{C58F2F73-3AE9-4E41-9359-3A7D5AE2F786}" dt="2023-04-17T14:23:54.682" v="3123" actId="20577"/>
        <pc:sldMkLst>
          <pc:docMk/>
          <pc:sldMk cId="641446273" sldId="261"/>
        </pc:sldMkLst>
        <pc:spChg chg="mod">
          <ac:chgData name="Petr Gallus" userId="7c0d94ae4204d404" providerId="LiveId" clId="{C58F2F73-3AE9-4E41-9359-3A7D5AE2F786}" dt="2023-04-17T14:23:54.682" v="3123" actId="20577"/>
          <ac:spMkLst>
            <pc:docMk/>
            <pc:sldMk cId="641446273" sldId="261"/>
            <ac:spMk id="3" creationId="{00000000-0000-0000-0000-000000000000}"/>
          </ac:spMkLst>
        </pc:spChg>
      </pc:sldChg>
      <pc:sldChg chg="modSp mod">
        <pc:chgData name="Petr Gallus" userId="7c0d94ae4204d404" providerId="LiveId" clId="{C58F2F73-3AE9-4E41-9359-3A7D5AE2F786}" dt="2023-04-14T09:04:44.456" v="2912" actId="14100"/>
        <pc:sldMkLst>
          <pc:docMk/>
          <pc:sldMk cId="1503598835" sldId="262"/>
        </pc:sldMkLst>
        <pc:spChg chg="mod">
          <ac:chgData name="Petr Gallus" userId="7c0d94ae4204d404" providerId="LiveId" clId="{C58F2F73-3AE9-4E41-9359-3A7D5AE2F786}" dt="2023-04-14T09:04:44.456" v="2912" actId="14100"/>
          <ac:spMkLst>
            <pc:docMk/>
            <pc:sldMk cId="1503598835" sldId="262"/>
            <ac:spMk id="2" creationId="{00000000-0000-0000-0000-000000000000}"/>
          </ac:spMkLst>
        </pc:spChg>
        <pc:spChg chg="mod">
          <ac:chgData name="Petr Gallus" userId="7c0d94ae4204d404" providerId="LiveId" clId="{C58F2F73-3AE9-4E41-9359-3A7D5AE2F786}" dt="2023-04-14T09:04:42.245" v="2911" actId="27636"/>
          <ac:spMkLst>
            <pc:docMk/>
            <pc:sldMk cId="1503598835" sldId="262"/>
            <ac:spMk id="3" creationId="{00000000-0000-0000-0000-000000000000}"/>
          </ac:spMkLst>
        </pc:spChg>
      </pc:sldChg>
      <pc:sldChg chg="modSp mod">
        <pc:chgData name="Petr Gallus" userId="7c0d94ae4204d404" providerId="LiveId" clId="{C58F2F73-3AE9-4E41-9359-3A7D5AE2F786}" dt="2023-04-17T14:24:15.531" v="3125" actId="20577"/>
        <pc:sldMkLst>
          <pc:docMk/>
          <pc:sldMk cId="1333669671" sldId="263"/>
        </pc:sldMkLst>
        <pc:spChg chg="mod">
          <ac:chgData name="Petr Gallus" userId="7c0d94ae4204d404" providerId="LiveId" clId="{C58F2F73-3AE9-4E41-9359-3A7D5AE2F786}" dt="2023-04-17T14:24:15.531" v="3125" actId="20577"/>
          <ac:spMkLst>
            <pc:docMk/>
            <pc:sldMk cId="1333669671" sldId="263"/>
            <ac:spMk id="3" creationId="{00000000-0000-0000-0000-000000000000}"/>
          </ac:spMkLst>
        </pc:spChg>
      </pc:sldChg>
      <pc:sldChg chg="modSp mod">
        <pc:chgData name="Petr Gallus" userId="7c0d94ae4204d404" providerId="LiveId" clId="{C58F2F73-3AE9-4E41-9359-3A7D5AE2F786}" dt="2023-04-18T13:03:38.184" v="3496" actId="20577"/>
        <pc:sldMkLst>
          <pc:docMk/>
          <pc:sldMk cId="3179914990" sldId="264"/>
        </pc:sldMkLst>
        <pc:spChg chg="mod">
          <ac:chgData name="Petr Gallus" userId="7c0d94ae4204d404" providerId="LiveId" clId="{C58F2F73-3AE9-4E41-9359-3A7D5AE2F786}" dt="2023-04-14T08:57:52.800" v="1986" actId="20577"/>
          <ac:spMkLst>
            <pc:docMk/>
            <pc:sldMk cId="3179914990" sldId="264"/>
            <ac:spMk id="2" creationId="{00000000-0000-0000-0000-000000000000}"/>
          </ac:spMkLst>
        </pc:spChg>
        <pc:spChg chg="mod">
          <ac:chgData name="Petr Gallus" userId="7c0d94ae4204d404" providerId="LiveId" clId="{C58F2F73-3AE9-4E41-9359-3A7D5AE2F786}" dt="2023-04-18T13:03:38.184" v="3496" actId="20577"/>
          <ac:spMkLst>
            <pc:docMk/>
            <pc:sldMk cId="3179914990" sldId="264"/>
            <ac:spMk id="3" creationId="{00000000-0000-0000-0000-000000000000}"/>
          </ac:spMkLst>
        </pc:spChg>
      </pc:sldChg>
      <pc:sldChg chg="modSp new mod">
        <pc:chgData name="Petr Gallus" userId="7c0d94ae4204d404" providerId="LiveId" clId="{C58F2F73-3AE9-4E41-9359-3A7D5AE2F786}" dt="2023-04-17T14:33:48.323" v="3495" actId="122"/>
        <pc:sldMkLst>
          <pc:docMk/>
          <pc:sldMk cId="1910106069" sldId="265"/>
        </pc:sldMkLst>
        <pc:spChg chg="mod">
          <ac:chgData name="Petr Gallus" userId="7c0d94ae4204d404" providerId="LiveId" clId="{C58F2F73-3AE9-4E41-9359-3A7D5AE2F786}" dt="2023-04-17T14:33:48.323" v="3495" actId="122"/>
          <ac:spMkLst>
            <pc:docMk/>
            <pc:sldMk cId="1910106069" sldId="265"/>
            <ac:spMk id="2" creationId="{DE5F01A3-3B74-67AB-BBF1-DA5333DE5608}"/>
          </ac:spMkLst>
        </pc:spChg>
        <pc:spChg chg="mod">
          <ac:chgData name="Petr Gallus" userId="7c0d94ae4204d404" providerId="LiveId" clId="{C58F2F73-3AE9-4E41-9359-3A7D5AE2F786}" dt="2023-04-17T14:33:38.472" v="3494" actId="27636"/>
          <ac:spMkLst>
            <pc:docMk/>
            <pc:sldMk cId="1910106069" sldId="265"/>
            <ac:spMk id="3" creationId="{5915BEC6-FC3D-7988-9400-6077EA7D484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-36512" y="-27384"/>
            <a:ext cx="3821570" cy="688538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211960" y="2996952"/>
            <a:ext cx="4474840" cy="301034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038822"/>
            <a:ext cx="2808312" cy="1511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http://web.etf.cuni.cz/ETF-204-version1-ETF500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013380"/>
            <a:ext cx="1589162" cy="158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81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B0CDC1-C62C-46CD-9207-B0061587120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189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B0CDC1-C62C-46CD-9207-B0061587120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3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859216" cy="77809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27584" y="1600200"/>
            <a:ext cx="7859216" cy="4525963"/>
          </a:xfrm>
        </p:spPr>
        <p:txBody>
          <a:bodyPr vert="horz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80703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B0CDC1-C62C-46CD-9207-B0061587120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657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B0CDC1-C62C-46CD-9207-B0061587120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45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859216" cy="5616624"/>
          </a:xfrm>
        </p:spPr>
        <p:txBody>
          <a:bodyPr anchor="t" anchorCtr="0">
            <a:normAutofit/>
          </a:bodyPr>
          <a:lstStyle>
            <a:lvl1pPr>
              <a:defRPr sz="2200" baseline="0">
                <a:latin typeface="Amor Sans Pro" pitchFamily="50" charset="-18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93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99992" y="404664"/>
            <a:ext cx="4186808" cy="850106"/>
          </a:xfrm>
        </p:spPr>
        <p:txBody>
          <a:bodyPr>
            <a:noAutofit/>
          </a:bodyPr>
          <a:lstStyle>
            <a:lvl1pPr>
              <a:defRPr sz="3600" b="1">
                <a:latin typeface="Amor Sans Pro" pitchFamily="50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mor Sans Pro" pitchFamily="50" charset="-18"/>
              </a:defRPr>
            </a:lvl1pPr>
            <a:lvl2pPr>
              <a:defRPr>
                <a:latin typeface="Amor Sans Pro" pitchFamily="50" charset="-18"/>
              </a:defRPr>
            </a:lvl2pPr>
            <a:lvl3pPr>
              <a:defRPr>
                <a:latin typeface="Amor Sans Pro" pitchFamily="50" charset="-18"/>
              </a:defRPr>
            </a:lvl3pPr>
            <a:lvl4pPr>
              <a:defRPr>
                <a:latin typeface="Amor Sans Pro" pitchFamily="50" charset="-18"/>
              </a:defRPr>
            </a:lvl4pPr>
            <a:lvl5pPr>
              <a:defRPr>
                <a:latin typeface="Amor Sans Pro" pitchFamily="50" charset="-18"/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61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859216" cy="850106"/>
          </a:xfrm>
        </p:spPr>
        <p:txBody>
          <a:bodyPr>
            <a:noAutofit/>
          </a:bodyPr>
          <a:lstStyle>
            <a:lvl1pPr>
              <a:defRPr sz="3600" b="1">
                <a:latin typeface="Amor Sans Pro" pitchFamily="50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>
            <a:lvl1pPr>
              <a:defRPr>
                <a:latin typeface="Amor Sans Pro" pitchFamily="50" charset="-18"/>
              </a:defRPr>
            </a:lvl1pPr>
            <a:lvl2pPr>
              <a:defRPr>
                <a:latin typeface="Amor Sans Pro" pitchFamily="50" charset="-18"/>
              </a:defRPr>
            </a:lvl2pPr>
            <a:lvl3pPr>
              <a:defRPr>
                <a:latin typeface="Amor Sans Pro" pitchFamily="50" charset="-18"/>
              </a:defRPr>
            </a:lvl3pPr>
            <a:lvl4pPr>
              <a:defRPr>
                <a:latin typeface="Amor Sans Pro" pitchFamily="50" charset="-18"/>
              </a:defRPr>
            </a:lvl4pPr>
            <a:lvl5pPr>
              <a:defRPr>
                <a:latin typeface="Amor Sans Pro" pitchFamily="50" charset="-18"/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75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B0CDC1-C62C-46CD-9207-B0061587120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81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B0CDC1-C62C-46CD-9207-B0061587120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25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B0CDC1-C62C-46CD-9207-B00615871204}" type="datetimeFigureOut">
              <a:rPr lang="cs-CZ" smtClean="0"/>
              <a:t>18.04.2023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18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6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63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81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27984" y="476672"/>
            <a:ext cx="4258816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139952" y="1600200"/>
            <a:ext cx="454684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9B815-B968-4A62-AE62-96F672D70DA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899592" y="6165304"/>
            <a:ext cx="8244408" cy="0"/>
          </a:xfrm>
          <a:prstGeom prst="line">
            <a:avLst/>
          </a:prstGeom>
          <a:ln w="12700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-36512" y="-27384"/>
            <a:ext cx="9217024" cy="188640"/>
          </a:xfrm>
          <a:prstGeom prst="rect">
            <a:avLst/>
          </a:prstGeom>
          <a:solidFill>
            <a:srgbClr val="D22D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46817"/>
            <a:ext cx="57606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46816"/>
            <a:ext cx="558795" cy="55879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547664" y="6237312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baseline="0" dirty="0">
                <a:latin typeface="Amor Serif Pro" pitchFamily="50" charset="-18"/>
              </a:rPr>
              <a:t>EVANGELICKÁ  TEOLOGICKÁ  FAKULTA</a:t>
            </a:r>
          </a:p>
          <a:p>
            <a:r>
              <a:rPr lang="cs-CZ" sz="1600" b="1" spc="20" baseline="0" dirty="0">
                <a:solidFill>
                  <a:srgbClr val="D22D40"/>
                </a:solidFill>
                <a:latin typeface="Amor Serif Pro" pitchFamily="50" charset="-18"/>
              </a:rPr>
              <a:t>Univerzita Karlova</a:t>
            </a:r>
          </a:p>
        </p:txBody>
      </p:sp>
    </p:spTree>
    <p:extLst>
      <p:ext uri="{BB962C8B-B14F-4D97-AF65-F5344CB8AC3E}">
        <p14:creationId xmlns:p14="http://schemas.microsoft.com/office/powerpoint/2010/main" val="210086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5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D22D40"/>
        </a:buClr>
        <a:buFont typeface="Gill Sans Nova Book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D22D4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D22D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D22D40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D22D40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  <a:latin typeface="Amor Sans Pro" pitchFamily="50" charset="-18"/>
              </a:rPr>
              <a:t>REKONSTRUKCE FAKULTY</a:t>
            </a:r>
          </a:p>
        </p:txBody>
      </p:sp>
    </p:spTree>
    <p:extLst>
      <p:ext uri="{BB962C8B-B14F-4D97-AF65-F5344CB8AC3E}">
        <p14:creationId xmlns:p14="http://schemas.microsoft.com/office/powerpoint/2010/main" val="1608100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F01A3-3B74-67AB-BBF1-DA5333DE5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Dotazy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15BEC6-FC3D-7988-9400-6077EA7D4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4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10106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91264" cy="850106"/>
          </a:xfrm>
        </p:spPr>
        <p:txBody>
          <a:bodyPr/>
          <a:lstStyle/>
          <a:p>
            <a:r>
              <a:rPr lang="cs-CZ" dirty="0"/>
              <a:t>V jaké jsme fázi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785395"/>
          </a:xfrm>
        </p:spPr>
        <p:txBody>
          <a:bodyPr>
            <a:normAutofit fontScale="92500"/>
          </a:bodyPr>
          <a:lstStyle/>
          <a:p>
            <a:pPr>
              <a:buSzPct val="110000"/>
              <a:buFont typeface="Amor Sans Pro" pitchFamily="50" charset="-18"/>
              <a:buChar char="»"/>
            </a:pPr>
            <a:r>
              <a:rPr lang="cs-CZ" sz="2400" dirty="0"/>
              <a:t>Máme vysoutěžené všechny nutné funkce (stavební firma, TDI, BOZP)</a:t>
            </a:r>
          </a:p>
          <a:p>
            <a:pPr>
              <a:buSzPct val="110000"/>
              <a:buFont typeface="Amor Sans Pro" pitchFamily="50" charset="-18"/>
              <a:buChar char="»"/>
            </a:pPr>
            <a:r>
              <a:rPr lang="cs-CZ" sz="2400" dirty="0"/>
              <a:t>Firma podepsala smlouvu</a:t>
            </a:r>
          </a:p>
          <a:p>
            <a:pPr>
              <a:buSzPct val="110000"/>
              <a:buFont typeface="Amor Sans Pro" pitchFamily="50" charset="-18"/>
              <a:buChar char="»"/>
            </a:pPr>
            <a:r>
              <a:rPr lang="cs-CZ" sz="2400" dirty="0"/>
              <a:t>Vše je na MŠMT s žádostí o schválení a přidělení dotace, pak podepíšeme smlouvu i my</a:t>
            </a:r>
          </a:p>
          <a:p>
            <a:pPr>
              <a:buSzPct val="110000"/>
              <a:buFont typeface="Amor Sans Pro" pitchFamily="50" charset="-18"/>
              <a:buChar char="»"/>
            </a:pPr>
            <a:r>
              <a:rPr lang="cs-CZ" sz="2400" dirty="0"/>
              <a:t>Univerzita poskytne finance na 15% </a:t>
            </a:r>
            <a:r>
              <a:rPr lang="cs-CZ" sz="2400" dirty="0" err="1"/>
              <a:t>spolupodíl</a:t>
            </a:r>
            <a:r>
              <a:rPr lang="cs-CZ" sz="2400" dirty="0"/>
              <a:t> na celé akci + na vystěhování knihovny (ca 27 mil. Kč)</a:t>
            </a:r>
          </a:p>
          <a:p>
            <a:pPr>
              <a:buSzPct val="110000"/>
              <a:buFont typeface="Amor Sans Pro" pitchFamily="50" charset="-18"/>
              <a:buChar char="»"/>
            </a:pPr>
            <a:r>
              <a:rPr lang="cs-CZ" sz="2400" dirty="0"/>
              <a:t>Stěhovací krabice k dispozici v </a:t>
            </a:r>
            <a:r>
              <a:rPr lang="cs-CZ" sz="2400" dirty="0" err="1"/>
              <a:t>Marathonu</a:t>
            </a:r>
            <a:r>
              <a:rPr lang="cs-CZ" sz="2400" dirty="0"/>
              <a:t>, 3. 5. přijedou další</a:t>
            </a:r>
          </a:p>
          <a:p>
            <a:pPr>
              <a:buSzPct val="110000"/>
              <a:buFont typeface="Amor Sans Pro" pitchFamily="50" charset="-18"/>
              <a:buChar char="»"/>
            </a:pPr>
            <a:endParaRPr lang="cs-CZ" sz="2400" dirty="0"/>
          </a:p>
          <a:p>
            <a:pPr>
              <a:buSzPct val="110000"/>
              <a:buFont typeface="Amor Sans Pro" pitchFamily="50" charset="-18"/>
              <a:buChar char="»"/>
            </a:pPr>
            <a:r>
              <a:rPr lang="cs-CZ" sz="2400" dirty="0"/>
              <a:t>vystěhování knihovny (13.–20. 5.)</a:t>
            </a:r>
          </a:p>
          <a:p>
            <a:pPr>
              <a:buSzPct val="110000"/>
              <a:buFont typeface="Amor Sans Pro" pitchFamily="50" charset="-18"/>
              <a:buChar char="»"/>
            </a:pPr>
            <a:r>
              <a:rPr lang="cs-CZ" sz="2400" dirty="0"/>
              <a:t>27. 5. konec výuky LS</a:t>
            </a:r>
          </a:p>
          <a:p>
            <a:pPr>
              <a:buSzPct val="110000"/>
              <a:buFont typeface="Amor Sans Pro" pitchFamily="50" charset="-18"/>
              <a:buChar char="»"/>
            </a:pPr>
            <a:r>
              <a:rPr lang="cs-CZ" sz="2400" dirty="0"/>
              <a:t>Do konce května: vystěhování některých pracoven</a:t>
            </a:r>
          </a:p>
          <a:p>
            <a:pPr>
              <a:buSzPct val="110000"/>
              <a:buFont typeface="Amor Sans Pro" pitchFamily="50" charset="-18"/>
              <a:buChar char="»"/>
            </a:pPr>
            <a:r>
              <a:rPr lang="cs-CZ" sz="2400" dirty="0"/>
              <a:t>1. 6. začátek prací a vystěhování pracoven</a:t>
            </a:r>
          </a:p>
        </p:txBody>
      </p:sp>
    </p:spTree>
    <p:extLst>
      <p:ext uri="{BB962C8B-B14F-4D97-AF65-F5344CB8AC3E}">
        <p14:creationId xmlns:p14="http://schemas.microsoft.com/office/powerpoint/2010/main" val="375288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Knihovna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27584" y="1196752"/>
            <a:ext cx="7992888" cy="492941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vypůjčit knihy do 12. 5. </a:t>
            </a:r>
          </a:p>
          <a:p>
            <a:r>
              <a:rPr lang="cs-CZ" dirty="0"/>
              <a:t>možno půjčit na celou dobu rekonstrukce, včetně svazků označených jako prezenční</a:t>
            </a:r>
          </a:p>
          <a:p>
            <a:r>
              <a:rPr lang="cs-CZ" dirty="0"/>
              <a:t>anebo nechat zdigitalizovat (najmě učebnice)</a:t>
            </a:r>
          </a:p>
          <a:p>
            <a:r>
              <a:rPr lang="cs-CZ" dirty="0"/>
              <a:t>stěhuje a skladuje fa Podrazil</a:t>
            </a:r>
          </a:p>
          <a:p>
            <a:r>
              <a:rPr lang="cs-CZ" dirty="0"/>
              <a:t>během rekonstrukce:</a:t>
            </a:r>
          </a:p>
          <a:p>
            <a:pPr lvl="1"/>
            <a:r>
              <a:rPr lang="cs-CZ" dirty="0"/>
              <a:t>využít jiné knihovny a el. zdroje</a:t>
            </a:r>
          </a:p>
          <a:p>
            <a:pPr lvl="1"/>
            <a:r>
              <a:rPr lang="cs-CZ" dirty="0"/>
              <a:t>přístup do fondu velmi omezený</a:t>
            </a:r>
          </a:p>
          <a:p>
            <a:pPr lvl="1"/>
            <a:r>
              <a:rPr lang="cs-CZ" dirty="0"/>
              <a:t>vzájemné sdílení knih přes </a:t>
            </a:r>
            <a:r>
              <a:rPr lang="cs-CZ" dirty="0" err="1"/>
              <a:t>info</a:t>
            </a:r>
            <a:r>
              <a:rPr lang="cs-CZ" dirty="0"/>
              <a:t> služby knihovny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64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parametry rekonstrukce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rekonstrukci provede firma </a:t>
            </a:r>
            <a:r>
              <a:rPr lang="cs-CZ" b="1" dirty="0" err="1"/>
              <a:t>Hochtief</a:t>
            </a:r>
            <a:endParaRPr lang="cs-CZ" b="1" dirty="0"/>
          </a:p>
          <a:p>
            <a:pPr lvl="1"/>
            <a:r>
              <a:rPr lang="cs-CZ" dirty="0"/>
              <a:t>zázemí budou mít v přízemí (</a:t>
            </a:r>
            <a:r>
              <a:rPr lang="cs-CZ" dirty="0" err="1"/>
              <a:t>Marathon</a:t>
            </a:r>
            <a:r>
              <a:rPr lang="cs-CZ" dirty="0"/>
              <a:t>, studovna, kancelář knihovny)</a:t>
            </a:r>
          </a:p>
          <a:p>
            <a:pPr marL="0" indent="0" algn="ctr">
              <a:buNone/>
            </a:pPr>
            <a:endParaRPr lang="cs-CZ" b="1" dirty="0"/>
          </a:p>
          <a:p>
            <a:r>
              <a:rPr lang="cs-CZ" dirty="0"/>
              <a:t>celková cena: </a:t>
            </a:r>
            <a:r>
              <a:rPr lang="cs-CZ" b="1" dirty="0"/>
              <a:t>164,7 mil. Kč </a:t>
            </a:r>
            <a:r>
              <a:rPr lang="cs-CZ" dirty="0"/>
              <a:t>(vč. DPH)</a:t>
            </a:r>
          </a:p>
          <a:p>
            <a:pPr lvl="1"/>
            <a:r>
              <a:rPr lang="cs-CZ" dirty="0"/>
              <a:t>z toho stavební práce: 150 mil. Kč (vč. DPH)</a:t>
            </a:r>
          </a:p>
          <a:p>
            <a:pPr lvl="1"/>
            <a:endParaRPr lang="cs-CZ" dirty="0"/>
          </a:p>
          <a:p>
            <a:r>
              <a:rPr lang="cs-CZ" dirty="0"/>
              <a:t>trvání prací: 1. 6. 2023 – 30. 9. 2024</a:t>
            </a:r>
          </a:p>
          <a:p>
            <a:pPr lvl="1"/>
            <a:r>
              <a:rPr lang="cs-CZ" dirty="0"/>
              <a:t>léto – ZS – LS – léto</a:t>
            </a:r>
          </a:p>
          <a:p>
            <a:pPr lvl="1"/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endParaRPr lang="cs-CZ" b="1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688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všechno bude dělat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340768"/>
            <a:ext cx="7859216" cy="4785395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prodloužení výtahu do 3.PP</a:t>
            </a:r>
          </a:p>
          <a:p>
            <a:r>
              <a:rPr lang="cs-CZ" dirty="0"/>
              <a:t>nová strojovna VZT a kotelna ve 2.PP</a:t>
            </a:r>
          </a:p>
          <a:p>
            <a:r>
              <a:rPr lang="cs-CZ" dirty="0"/>
              <a:t>nové vybavení knihovny vč. regálů a mezipatra</a:t>
            </a:r>
          </a:p>
          <a:p>
            <a:r>
              <a:rPr lang="cs-CZ" dirty="0"/>
              <a:t>výměna veškerých rozvodů ve zdech (elektřina, voda, odpady, topení, datové sítě)</a:t>
            </a:r>
          </a:p>
          <a:p>
            <a:r>
              <a:rPr lang="cs-CZ" dirty="0"/>
              <a:t>nový kotel a otopná tělesa</a:t>
            </a:r>
          </a:p>
          <a:p>
            <a:r>
              <a:rPr lang="cs-CZ" dirty="0"/>
              <a:t>VZT a chlazení v učebnách a všech pracovnách, „chladírna“ bude místo současné kotelny v 5. patře</a:t>
            </a:r>
          </a:p>
          <a:p>
            <a:r>
              <a:rPr lang="cs-CZ" dirty="0"/>
              <a:t>Rekonstrukce doposud nerekonstruovaných pracoven (nové podlahy, výmalba, osvětlení, topení, klimatizace…)</a:t>
            </a:r>
          </a:p>
          <a:p>
            <a:r>
              <a:rPr lang="cs-CZ" dirty="0"/>
              <a:t>rekonstrukce sociálních zařízení dle platných norem</a:t>
            </a:r>
          </a:p>
          <a:p>
            <a:r>
              <a:rPr lang="cs-CZ" dirty="0"/>
              <a:t>4. a 5. patro venkovní žaluzie, zbylá okna protisluneční fólie</a:t>
            </a:r>
          </a:p>
          <a:p>
            <a:r>
              <a:rPr lang="cs-CZ" dirty="0"/>
              <a:t>přístupový, požární a kamerový systém</a:t>
            </a:r>
          </a:p>
          <a:p>
            <a:r>
              <a:rPr lang="cs-CZ" dirty="0"/>
              <a:t>svítidla</a:t>
            </a:r>
          </a:p>
          <a:p>
            <a:r>
              <a:rPr lang="cs-CZ" dirty="0"/>
              <a:t>učebny: sdružené ovládání, připojovací hnízdo na elektroniku, akustika</a:t>
            </a:r>
          </a:p>
          <a:p>
            <a:r>
              <a:rPr lang="cs-CZ" dirty="0"/>
              <a:t>kavárna + vybavení</a:t>
            </a:r>
          </a:p>
        </p:txBody>
      </p:sp>
    </p:spTree>
    <p:extLst>
      <p:ext uri="{BB962C8B-B14F-4D97-AF65-F5344CB8AC3E}">
        <p14:creationId xmlns:p14="http://schemas.microsoft.com/office/powerpoint/2010/main" val="641446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bude na fakultě vypadat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340768"/>
            <a:ext cx="7859216" cy="4785395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zábor (oplocenka) před budovou</a:t>
            </a:r>
          </a:p>
          <a:p>
            <a:r>
              <a:rPr lang="cs-CZ" dirty="0"/>
              <a:t>stavební výtah a shozy (rukáv) na uliční fasádě i ve dvoře</a:t>
            </a:r>
          </a:p>
          <a:p>
            <a:r>
              <a:rPr lang="cs-CZ" dirty="0"/>
              <a:t>Dvůr nepoužitelný (díra do -2. patra)</a:t>
            </a:r>
          </a:p>
          <a:p>
            <a:r>
              <a:rPr lang="cs-CZ" dirty="0"/>
              <a:t>Podzemní prostory vč. kaple nepřístupné</a:t>
            </a:r>
          </a:p>
          <a:p>
            <a:r>
              <a:rPr lang="cs-CZ" dirty="0"/>
              <a:t>stavební prostory oddělené příčkami, fóliemi atp.</a:t>
            </a:r>
          </a:p>
          <a:p>
            <a:pPr lvl="1"/>
            <a:r>
              <a:rPr lang="cs-CZ" dirty="0"/>
              <a:t>prostory u výtahu ve všech patrech</a:t>
            </a:r>
          </a:p>
          <a:p>
            <a:pPr lvl="1"/>
            <a:r>
              <a:rPr lang="cs-CZ" dirty="0"/>
              <a:t>přístup do podzemních podlaží vedle vrátnice</a:t>
            </a:r>
          </a:p>
          <a:p>
            <a:r>
              <a:rPr lang="cs-CZ" dirty="0"/>
              <a:t>nefunkční výtah! Jediné schodiště bude společná zóna pro provoz i firmu. Firma bude co nejvíce dopravovat stavebními výtahy.</a:t>
            </a:r>
          </a:p>
          <a:p>
            <a:r>
              <a:rPr lang="cs-CZ" dirty="0"/>
              <a:t>riziko hluku (</a:t>
            </a:r>
            <a:r>
              <a:rPr lang="cs-CZ" dirty="0" err="1"/>
              <a:t>žb</a:t>
            </a:r>
            <a:r>
              <a:rPr lang="cs-CZ" dirty="0"/>
              <a:t> konstrukce)</a:t>
            </a:r>
          </a:p>
          <a:p>
            <a:pPr lvl="1"/>
            <a:r>
              <a:rPr lang="cs-CZ" dirty="0"/>
              <a:t>práce v „obývaných“ patrech možné, ale pouze montážní, nikoli konstrukční. Vše záleží na dohodě s firmou</a:t>
            </a:r>
          </a:p>
          <a:p>
            <a:r>
              <a:rPr lang="cs-CZ" dirty="0"/>
              <a:t>Aby se vše stihlo v termínu, platí pravidlo, že se spíše uskromní náš provoz, než aby uhýbala firma</a:t>
            </a:r>
          </a:p>
          <a:p>
            <a:r>
              <a:rPr lang="cs-CZ" dirty="0"/>
              <a:t>Každých 14 dní kontrolní den, průběžná domluva se stavbyvedoucím</a:t>
            </a:r>
          </a:p>
        </p:txBody>
      </p:sp>
    </p:spTree>
    <p:extLst>
      <p:ext uri="{BB962C8B-B14F-4D97-AF65-F5344CB8AC3E}">
        <p14:creationId xmlns:p14="http://schemas.microsoft.com/office/powerpoint/2010/main" val="1333669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859216" cy="850106"/>
          </a:xfrm>
        </p:spPr>
        <p:txBody>
          <a:bodyPr/>
          <a:lstStyle/>
          <a:p>
            <a:r>
              <a:rPr lang="cs-CZ" dirty="0"/>
              <a:t>Harmonogram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7859216" cy="5001419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Do 1. 6. 2023: vyklidit a vystěhovat pracovny a kuchyňky za výtahem</a:t>
            </a:r>
          </a:p>
          <a:p>
            <a:r>
              <a:rPr lang="cs-CZ" dirty="0"/>
              <a:t>do 15. 6. </a:t>
            </a:r>
            <a:r>
              <a:rPr lang="cs-CZ"/>
              <a:t>2023: </a:t>
            </a:r>
            <a:r>
              <a:rPr lang="cs-CZ" dirty="0"/>
              <a:t>vystěhovat 1., 4. a 5. patro </a:t>
            </a:r>
          </a:p>
          <a:p>
            <a:pPr lvl="1"/>
            <a:r>
              <a:rPr lang="cs-CZ" dirty="0"/>
              <a:t>1. patro: stoly a židle z celého patra sestěhovat do MP</a:t>
            </a:r>
          </a:p>
          <a:p>
            <a:pPr lvl="1"/>
            <a:r>
              <a:rPr lang="cs-CZ" dirty="0"/>
              <a:t>4. patro: pracovny vystěhovat do dvou až tří místností: (k doc. Landové, dr. Benešovi a dr. Přecechtělové)</a:t>
            </a:r>
          </a:p>
          <a:p>
            <a:pPr lvl="1"/>
            <a:r>
              <a:rPr lang="cs-CZ" dirty="0"/>
              <a:t>5. patro: vystěhovat do velkých rohových místností (KSP, TKT)</a:t>
            </a:r>
          </a:p>
          <a:p>
            <a:r>
              <a:rPr lang="cs-CZ" dirty="0"/>
              <a:t>do 30. 8. 2023</a:t>
            </a:r>
          </a:p>
          <a:p>
            <a:pPr lvl="1"/>
            <a:r>
              <a:rPr lang="cs-CZ" dirty="0"/>
              <a:t>v provozu pouze 2. patro</a:t>
            </a:r>
          </a:p>
          <a:p>
            <a:pPr lvl="1"/>
            <a:r>
              <a:rPr lang="cs-CZ" dirty="0"/>
              <a:t>výměna páteřních stoupaček, bourání a prodloužení výtahové šachty</a:t>
            </a:r>
          </a:p>
          <a:p>
            <a:r>
              <a:rPr lang="cs-CZ" dirty="0"/>
              <a:t>1. 9. 2023–15. 2. 2024</a:t>
            </a:r>
          </a:p>
          <a:p>
            <a:pPr lvl="1"/>
            <a:r>
              <a:rPr lang="cs-CZ" dirty="0"/>
              <a:t>v provozu 2. a 3. patro, všude jinde práce</a:t>
            </a:r>
          </a:p>
          <a:p>
            <a:pPr lvl="1"/>
            <a:r>
              <a:rPr lang="cs-CZ" dirty="0"/>
              <a:t>Výukové prostory: D, E, F, G, </a:t>
            </a:r>
            <a:r>
              <a:rPr lang="cs-CZ" dirty="0" err="1"/>
              <a:t>Bartošárna</a:t>
            </a:r>
            <a:r>
              <a:rPr lang="cs-CZ" dirty="0"/>
              <a:t>, pracovny, zahraniční, v krizi děkanát</a:t>
            </a:r>
          </a:p>
          <a:p>
            <a:pPr lvl="1"/>
            <a:r>
              <a:rPr lang="cs-CZ" dirty="0"/>
              <a:t>práce půjdou zdola a shora zároveň</a:t>
            </a:r>
          </a:p>
          <a:p>
            <a:pPr lvl="1"/>
            <a:r>
              <a:rPr lang="cs-CZ" dirty="0"/>
              <a:t>leden/únor: 3. patro – vystěhovat dle instrukcí (upřesním, kam)</a:t>
            </a:r>
          </a:p>
          <a:p>
            <a:r>
              <a:rPr lang="cs-CZ" dirty="0"/>
              <a:t>15. 2.–30. 8. 2024</a:t>
            </a:r>
          </a:p>
          <a:p>
            <a:pPr lvl="1"/>
            <a:r>
              <a:rPr lang="cs-CZ" dirty="0"/>
              <a:t>v provozu 1. a 5. patro</a:t>
            </a:r>
          </a:p>
          <a:p>
            <a:pPr lvl="1"/>
            <a:r>
              <a:rPr lang="cs-CZ" dirty="0"/>
              <a:t>Učebny: VP, SP, MP, kuchyňka 5. patro, pracovny</a:t>
            </a:r>
          </a:p>
          <a:p>
            <a:r>
              <a:rPr lang="cs-CZ" dirty="0"/>
              <a:t>září 2024</a:t>
            </a:r>
          </a:p>
          <a:p>
            <a:pPr lvl="1"/>
            <a:r>
              <a:rPr lang="cs-CZ" dirty="0"/>
              <a:t>postupný návrat do plného provozu (nastěhování knihovny a kanceláří)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09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254770"/>
            <a:ext cx="7859216" cy="487139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Plány k nahlédnutí na: anu.etf.cuni.cz/rekonstrukce</a:t>
            </a:r>
          </a:p>
          <a:p>
            <a:r>
              <a:rPr lang="cs-CZ" dirty="0"/>
              <a:t>v obývaných patrech vždy funkční soc. zařízení alespoň na jedné straně chodby a veškeré sítě</a:t>
            </a:r>
          </a:p>
          <a:p>
            <a:r>
              <a:rPr lang="cs-CZ" dirty="0"/>
              <a:t>Rozvrh připravíme podle prostor k dispozici, bude znám dopředu. Bude to větší oříšek než jindy, připravte se na to, že nebudete učit v blocích, ale možná rozházeně po týdnu (a bijte za to </a:t>
            </a:r>
            <a:r>
              <a:rPr lang="cs-CZ" dirty="0" err="1"/>
              <a:t>Galluse</a:t>
            </a:r>
            <a:r>
              <a:rPr lang="cs-CZ" dirty="0"/>
              <a:t>, nikoli dr. Beneše)</a:t>
            </a:r>
          </a:p>
          <a:p>
            <a:pPr lvl="1"/>
            <a:r>
              <a:rPr lang="cs-CZ" dirty="0"/>
              <a:t>Pro dálkařské víkendy sháníme nadto prostory mimo fakultu, ale blízko. Od ledna máme dvě místnosti v Jungmannově na ústředí ČCE, pro podzim ještě sháníme.</a:t>
            </a:r>
          </a:p>
          <a:p>
            <a:r>
              <a:rPr lang="cs-CZ" dirty="0"/>
              <a:t>Na webu informace o postupu prací a také rozpis volných míst k sezení s možností rezervace – kanceláře po 3-4 lidech. </a:t>
            </a:r>
          </a:p>
          <a:p>
            <a:r>
              <a:rPr lang="cs-CZ" dirty="0"/>
              <a:t>Travte na fakultě jen nejnutnější čas. Asi budete pokaždé sedět jinde.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914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50106"/>
          </a:xfrm>
        </p:spPr>
        <p:txBody>
          <a:bodyPr/>
          <a:lstStyle/>
          <a:p>
            <a:r>
              <a:rPr lang="cs-CZ" dirty="0"/>
              <a:t>Základní tipy, jak to přežít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připravte se na improvizaci</a:t>
            </a:r>
          </a:p>
          <a:p>
            <a:r>
              <a:rPr lang="cs-CZ" dirty="0"/>
              <a:t>udělejte si plán práce na příští AR</a:t>
            </a:r>
          </a:p>
          <a:p>
            <a:r>
              <a:rPr lang="cs-CZ" dirty="0"/>
              <a:t>vybavte se knihami, ale odneste si je</a:t>
            </a:r>
          </a:p>
          <a:p>
            <a:r>
              <a:rPr lang="cs-CZ" dirty="0"/>
              <a:t>sledujte web: extra stránka pro rekonstrukci</a:t>
            </a:r>
          </a:p>
          <a:p>
            <a:pPr lvl="1"/>
            <a:r>
              <a:rPr lang="cs-CZ" dirty="0"/>
              <a:t>aktuální vývoj prací</a:t>
            </a:r>
          </a:p>
          <a:p>
            <a:pPr lvl="1"/>
            <a:r>
              <a:rPr lang="cs-CZ" dirty="0"/>
              <a:t>rozpis volných kanceláří a stolů</a:t>
            </a:r>
          </a:p>
          <a:p>
            <a:r>
              <a:rPr lang="cs-CZ" dirty="0"/>
              <a:t>buďte na fakultě co nejméně</a:t>
            </a:r>
          </a:p>
          <a:p>
            <a:r>
              <a:rPr lang="cs-CZ" dirty="0"/>
              <a:t>ideálně používejte svůj notebook </a:t>
            </a:r>
          </a:p>
          <a:p>
            <a:pPr lvl="1"/>
            <a:r>
              <a:rPr lang="cs-CZ" dirty="0"/>
              <a:t>svůj pracovní počítač si na dobu rekonstrukce můžete přestěhovat domů</a:t>
            </a:r>
          </a:p>
          <a:p>
            <a:pPr lvl="1"/>
            <a:r>
              <a:rPr lang="cs-CZ" dirty="0"/>
              <a:t>pracovní místa s PC budou k dispozici, ale ne s Vaším PC</a:t>
            </a:r>
          </a:p>
          <a:p>
            <a:pPr lvl="1"/>
            <a:r>
              <a:rPr lang="cs-CZ" dirty="0"/>
              <a:t>ukládejte si data na sdílené disky, do </a:t>
            </a:r>
            <a:r>
              <a:rPr lang="cs-CZ" dirty="0" err="1"/>
              <a:t>cloudu</a:t>
            </a:r>
            <a:r>
              <a:rPr lang="cs-CZ" dirty="0"/>
              <a:t> (</a:t>
            </a:r>
            <a:r>
              <a:rPr lang="cs-CZ" dirty="0" err="1"/>
              <a:t>Onedrive</a:t>
            </a:r>
            <a:r>
              <a:rPr lang="cs-CZ" dirty="0"/>
              <a:t>, </a:t>
            </a:r>
            <a:r>
              <a:rPr lang="cs-CZ" dirty="0" err="1"/>
              <a:t>Googledisc</a:t>
            </a:r>
            <a:r>
              <a:rPr lang="cs-CZ" dirty="0"/>
              <a:t> apod.) anebo na externí média a noste je s sebou; externí disky fakulta může nakoupit</a:t>
            </a:r>
          </a:p>
          <a:p>
            <a:r>
              <a:rPr lang="cs-CZ" dirty="0"/>
              <a:t>Nedivte se, budete-li sedět pokaždé jinde.</a:t>
            </a:r>
          </a:p>
          <a:p>
            <a:r>
              <a:rPr lang="cs-CZ" dirty="0"/>
              <a:t>bude-li fakt velká krize s prostory, přeneseme výuku na chvíli na online, ale tomu se budeme snažit všemi silami vyhnout.</a:t>
            </a:r>
          </a:p>
          <a:p>
            <a:r>
              <a:rPr lang="cs-CZ" dirty="0"/>
              <a:t>nebojte se psát či volat </a:t>
            </a:r>
            <a:r>
              <a:rPr lang="cs-CZ" dirty="0" err="1"/>
              <a:t>Gallusovi</a:t>
            </a:r>
            <a:r>
              <a:rPr lang="cs-CZ" dirty="0"/>
              <a:t>, bude na fakultě denně jako </a:t>
            </a:r>
            <a:r>
              <a:rPr lang="cs-CZ" dirty="0" err="1"/>
              <a:t>mikromanažer</a:t>
            </a:r>
            <a:r>
              <a:rPr lang="cs-CZ" dirty="0"/>
              <a:t> volných místností a židlí</a:t>
            </a:r>
          </a:p>
        </p:txBody>
      </p:sp>
    </p:spTree>
    <p:extLst>
      <p:ext uri="{BB962C8B-B14F-4D97-AF65-F5344CB8AC3E}">
        <p14:creationId xmlns:p14="http://schemas.microsoft.com/office/powerpoint/2010/main" val="1503598835"/>
      </p:ext>
    </p:extLst>
  </p:cSld>
  <p:clrMapOvr>
    <a:masterClrMapping/>
  </p:clrMapOvr>
</p:sld>
</file>

<file path=ppt/theme/theme1.xml><?xml version="1.0" encoding="utf-8"?>
<a:theme xmlns:a="http://schemas.openxmlformats.org/drawingml/2006/main" name="ETF_cz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2">
      <a:majorFont>
        <a:latin typeface="Gill Sans Nova Book"/>
        <a:ea typeface=""/>
        <a:cs typeface=""/>
      </a:majorFont>
      <a:minorFont>
        <a:latin typeface="Gill Sans Nova Book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ETF_cz</Template>
  <TotalTime>186</TotalTime>
  <Words>999</Words>
  <Application>Microsoft Office PowerPoint</Application>
  <PresentationFormat>Předvádění na obrazovce (4:3)</PresentationFormat>
  <Paragraphs>102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Amor Sans Pro</vt:lpstr>
      <vt:lpstr>Amor Serif Pro</vt:lpstr>
      <vt:lpstr>Arial</vt:lpstr>
      <vt:lpstr>Gill Sans Nova Book</vt:lpstr>
      <vt:lpstr>Wingdings</vt:lpstr>
      <vt:lpstr>ETF_cz</vt:lpstr>
      <vt:lpstr>REKONSTRUKCE FAKULTY</vt:lpstr>
      <vt:lpstr>V jaké jsme fázi</vt:lpstr>
      <vt:lpstr>Knihovna</vt:lpstr>
      <vt:lpstr>Základní parametry rekonstrukce</vt:lpstr>
      <vt:lpstr>Co se všechno bude dělat</vt:lpstr>
      <vt:lpstr>Jak to bude na fakultě vypadat</vt:lpstr>
      <vt:lpstr>Harmonogram prací</vt:lpstr>
      <vt:lpstr>Praktické informace</vt:lpstr>
      <vt:lpstr>Základní tipy, jak to přežít</vt:lpstr>
      <vt:lpstr>Dotazy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Rekonstrukce fakulty 2022–2023</dc:title>
  <dc:creator>PG</dc:creator>
  <cp:lastModifiedBy>Petr Gallus</cp:lastModifiedBy>
  <cp:revision>13</cp:revision>
  <dcterms:created xsi:type="dcterms:W3CDTF">2022-03-28T07:26:52Z</dcterms:created>
  <dcterms:modified xsi:type="dcterms:W3CDTF">2023-04-18T13:04:11Z</dcterms:modified>
</cp:coreProperties>
</file>